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  <p:sldMasterId id="2147485328" r:id="rId2"/>
  </p:sldMasterIdLst>
  <p:notesMasterIdLst>
    <p:notesMasterId r:id="rId21"/>
  </p:notesMasterIdLst>
  <p:handoutMasterIdLst>
    <p:handoutMasterId r:id="rId22"/>
  </p:handoutMasterIdLst>
  <p:sldIdLst>
    <p:sldId id="366" r:id="rId3"/>
    <p:sldId id="348" r:id="rId4"/>
    <p:sldId id="426" r:id="rId5"/>
    <p:sldId id="427" r:id="rId6"/>
    <p:sldId id="398" r:id="rId7"/>
    <p:sldId id="392" r:id="rId8"/>
    <p:sldId id="432" r:id="rId9"/>
    <p:sldId id="441" r:id="rId10"/>
    <p:sldId id="44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381" r:id="rId20"/>
  </p:sldIdLst>
  <p:sldSz cx="9144000" cy="6858000" type="screen4x3"/>
  <p:notesSz cx="6807200" cy="9939338"/>
  <p:embeddedFontLst>
    <p:embeddedFont>
      <p:font typeface="-윤신문" charset="-127"/>
      <p:regular r:id="rId23"/>
    </p:embeddedFont>
    <p:embeddedFont>
      <p:font typeface="08서울남산체 EB" pitchFamily="18" charset="-127"/>
      <p:regular r:id="rId24"/>
    </p:embeddedFont>
    <p:embeddedFont>
      <p:font typeface="08서울남산체 B" pitchFamily="18" charset="-127"/>
      <p:regular r:id="rId25"/>
    </p:embeddedFont>
    <p:embeddedFont>
      <p:font typeface="HY견고딕" pitchFamily="18" charset="-127"/>
      <p:regular r:id="rId26"/>
    </p:embeddedFont>
    <p:embeddedFont>
      <p:font typeface="맑은 고딕" pitchFamily="50" charset="-127"/>
      <p:regular r:id="rId27"/>
      <p:bold r:id="rId28"/>
    </p:embeddedFont>
    <p:embeddedFont>
      <p:font typeface="08서울남산체 M" pitchFamily="18" charset="-127"/>
      <p:regular r:id="rId29"/>
    </p:embeddedFont>
    <p:embeddedFont>
      <p:font typeface="08서울한강체 M" pitchFamily="18" charset="-127"/>
      <p:regular r:id="rId3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1188"/>
    <a:srgbClr val="800080"/>
    <a:srgbClr val="FF9900"/>
    <a:srgbClr val="FF3399"/>
    <a:srgbClr val="0066CC"/>
    <a:srgbClr val="3B6285"/>
    <a:srgbClr val="CC3300"/>
    <a:srgbClr val="FFFF99"/>
    <a:srgbClr val="E1A751"/>
    <a:srgbClr val="F0F5F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2" autoAdjust="0"/>
    <p:restoredTop sz="94604" autoAdjust="0"/>
  </p:normalViewPr>
  <p:slideViewPr>
    <p:cSldViewPr>
      <p:cViewPr varScale="1">
        <p:scale>
          <a:sx n="113" d="100"/>
          <a:sy n="113" d="100"/>
        </p:scale>
        <p:origin x="-288" y="-108"/>
      </p:cViewPr>
      <p:guideLst>
        <p:guide orient="horz" pos="119"/>
        <p:guide pos="2880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14" y="-90"/>
      </p:cViewPr>
      <p:guideLst>
        <p:guide orient="horz" pos="3130"/>
        <p:guide pos="214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axId val="129943040"/>
        <c:axId val="129944576"/>
      </c:barChart>
      <c:catAx>
        <c:axId val="129943040"/>
        <c:scaling>
          <c:orientation val="minMax"/>
        </c:scaling>
        <c:axPos val="b"/>
        <c:tickLblPos val="nextTo"/>
        <c:crossAx val="129944576"/>
        <c:crosses val="autoZero"/>
        <c:auto val="1"/>
        <c:lblAlgn val="ctr"/>
        <c:lblOffset val="100"/>
      </c:catAx>
      <c:valAx>
        <c:axId val="129944576"/>
        <c:scaling>
          <c:orientation val="minMax"/>
        </c:scaling>
        <c:axPos val="l"/>
        <c:majorGridlines/>
        <c:numFmt formatCode="General" sourceLinked="1"/>
        <c:tickLblPos val="nextTo"/>
        <c:crossAx val="1299430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4620202567535296"/>
          <c:y val="4.8019379607066391E-2"/>
          <c:w val="0.11712044579081173"/>
          <c:h val="0.21576622381322907"/>
        </c:manualLayout>
      </c:layout>
    </c:legend>
    <c:plotVisOnly val="1"/>
    <c:dispBlanksAs val="gap"/>
  </c:chart>
  <c:txPr>
    <a:bodyPr/>
    <a:lstStyle/>
    <a:p>
      <a:pPr>
        <a:defRPr sz="1100">
          <a:solidFill>
            <a:schemeClr val="bg1"/>
          </a:solidFill>
        </a:defRPr>
      </a:pPr>
      <a:endParaRPr lang="ko-KR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33" cy="496427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146" y="1"/>
            <a:ext cx="2949532" cy="496427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4AFB5AA-8399-4FB2-8964-7D1581CE405A}" type="datetimeFigureOut">
              <a:rPr lang="ko-KR" altLang="en-US"/>
              <a:pPr>
                <a:defRPr/>
              </a:pPr>
              <a:t>2013-11-14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1369"/>
            <a:ext cx="2949533" cy="496427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146" y="9441369"/>
            <a:ext cx="2949532" cy="496427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8B0BDF94-3FE0-4DE2-8EB3-8C5EA7C63A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37527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33" cy="496427"/>
          </a:xfrm>
          <a:prstGeom prst="rect">
            <a:avLst/>
          </a:prstGeom>
        </p:spPr>
        <p:txBody>
          <a:bodyPr vert="horz" lIns="95680" tIns="47840" rIns="95680" bIns="47840" rtlCol="0"/>
          <a:lstStyle>
            <a:lvl1pPr algn="l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146" y="1"/>
            <a:ext cx="2949532" cy="496427"/>
          </a:xfrm>
          <a:prstGeom prst="rect">
            <a:avLst/>
          </a:prstGeom>
        </p:spPr>
        <p:txBody>
          <a:bodyPr vert="horz" lIns="95680" tIns="47840" rIns="95680" bIns="47840" rtlCol="0"/>
          <a:lstStyle>
            <a:lvl1pPr algn="r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B7127920-1833-49B6-96E4-E8ED1CDD0BD2}" type="datetimeFigureOut">
              <a:rPr lang="ko-KR" altLang="en-US"/>
              <a:pPr>
                <a:defRPr/>
              </a:pPr>
              <a:t>2013-11-14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80" tIns="47840" rIns="95680" bIns="47840" rtlCol="0" anchor="ctr"/>
          <a:lstStyle/>
          <a:p>
            <a:pPr lvl="0"/>
            <a:endParaRPr lang="ko-KR" altLang="en-US" noProof="0" dirty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481" y="4720684"/>
            <a:ext cx="5444239" cy="4472471"/>
          </a:xfrm>
          <a:prstGeom prst="rect">
            <a:avLst/>
          </a:prstGeom>
        </p:spPr>
        <p:txBody>
          <a:bodyPr vert="horz" lIns="95680" tIns="47840" rIns="95680" bIns="47840"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1369"/>
            <a:ext cx="2949533" cy="496427"/>
          </a:xfrm>
          <a:prstGeom prst="rect">
            <a:avLst/>
          </a:prstGeom>
        </p:spPr>
        <p:txBody>
          <a:bodyPr vert="horz" lIns="95680" tIns="47840" rIns="95680" bIns="47840" rtlCol="0" anchor="b"/>
          <a:lstStyle>
            <a:lvl1pPr algn="l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146" y="9441369"/>
            <a:ext cx="2949532" cy="496427"/>
          </a:xfrm>
          <a:prstGeom prst="rect">
            <a:avLst/>
          </a:prstGeom>
        </p:spPr>
        <p:txBody>
          <a:bodyPr vert="horz" lIns="95680" tIns="47840" rIns="95680" bIns="47840" rtlCol="0" anchor="b"/>
          <a:lstStyle>
            <a:lvl1pPr algn="r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4EB0E96F-2117-4936-B8C0-8B527085AB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857879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08서울남산체 M" pitchFamily="18" charset="-127"/>
        <a:ea typeface="08서울남산체 M" pitchFamily="18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08서울남산체 M" pitchFamily="18" charset="-127"/>
        <a:ea typeface="08서울남산체 M" pitchFamily="18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08서울남산체 M" pitchFamily="18" charset="-127"/>
        <a:ea typeface="08서울남산체 M" pitchFamily="18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08서울남산체 M" pitchFamily="18" charset="-127"/>
        <a:ea typeface="08서울남산체 M" pitchFamily="18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08서울남산체 M" pitchFamily="18" charset="-127"/>
        <a:ea typeface="08서울남산체 M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B0E96F-2117-4936-B8C0-8B527085ABA8}" type="slidenum">
              <a:rPr lang="ko-KR" altLang="en-US" smtClean="0"/>
              <a:pPr>
                <a:defRPr/>
              </a:pPr>
              <a:t>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26" y="4723145"/>
            <a:ext cx="5445149" cy="447226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26" y="4723145"/>
            <a:ext cx="5445149" cy="447226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26" y="4723145"/>
            <a:ext cx="5445149" cy="447226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26" y="4723145"/>
            <a:ext cx="5445149" cy="447226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26" y="4723145"/>
            <a:ext cx="5445149" cy="447226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26" y="4723145"/>
            <a:ext cx="5445149" cy="447226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B0E96F-2117-4936-B8C0-8B527085ABA8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B0E96F-2117-4936-B8C0-8B527085ABA8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B0E96F-2117-4936-B8C0-8B527085ABA8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26" y="4723145"/>
            <a:ext cx="5445149" cy="447226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26" y="4723145"/>
            <a:ext cx="5445149" cy="447226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26" y="4723145"/>
            <a:ext cx="5445149" cy="447226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26" y="4723145"/>
            <a:ext cx="5445149" cy="447226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26" y="4723145"/>
            <a:ext cx="5445149" cy="447226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3" tIns="45696" rIns="91393" bIns="45696"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69000" contrast="-74000"/>
          </a:blip>
          <a:srcRect t="25785" r="36433" b="25801"/>
          <a:stretch>
            <a:fillRect/>
          </a:stretch>
        </p:blipFill>
        <p:spPr bwMode="auto">
          <a:xfrm>
            <a:off x="0" y="1916832"/>
            <a:ext cx="9144000" cy="494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 bwMode="auto">
          <a:xfrm flipV="1">
            <a:off x="0" y="1916832"/>
            <a:ext cx="9144000" cy="216024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신문" pitchFamily="18" charset="-127"/>
              <a:ea typeface="-윤신문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Copyright ⓒ 2009 U·bizValley Co.,Ltd. All Right Reserved.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BDAAB-072B-44A0-B81A-C5AF110C294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Copyright ⓒ 2009 U·bizValley Co.,Ltd. All Right Reserved.</a:t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74FF-A218-4E63-826E-E716C4EB89F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Copyright ⓒ 2009 U·bizValley Co.,Ltd. All Right Reserved.</a:t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26E4DC-8F8C-4EF7-925B-DE00EE4B721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19063" y="1071563"/>
            <a:ext cx="8905875" cy="5643562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08서울남산체 M" pitchFamily="18" charset="-127"/>
              <a:ea typeface="08서울남산체 M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17475" y="112713"/>
          <a:ext cx="8883712" cy="9588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2788"/>
                <a:gridCol w="714380"/>
                <a:gridCol w="1014049"/>
                <a:gridCol w="770410"/>
                <a:gridCol w="2001755"/>
                <a:gridCol w="785818"/>
                <a:gridCol w="1714512"/>
              </a:tblGrid>
              <a:tr h="287650">
                <a:tc rowSpan="3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08서울남산체 EB" pitchFamily="18" charset="-127"/>
                          <a:ea typeface="08서울남산체 EB" pitchFamily="18" charset="-127"/>
                        </a:rPr>
                        <a:t>모바일</a:t>
                      </a:r>
                      <a:r>
                        <a:rPr lang="ko-KR" altLang="en-US" sz="1200" dirty="0" smtClean="0">
                          <a:latin typeface="08서울남산체 EB" pitchFamily="18" charset="-127"/>
                          <a:ea typeface="08서울남산체 EB" pitchFamily="18" charset="-127"/>
                        </a:rPr>
                        <a:t> 포털 스토리보드</a:t>
                      </a:r>
                      <a:r>
                        <a:rPr lang="en-US" altLang="ko-KR" sz="1200" dirty="0" smtClean="0">
                          <a:latin typeface="08서울남산체 EB" pitchFamily="18" charset="-127"/>
                          <a:ea typeface="08서울남산체 EB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08서울남산체 EB" pitchFamily="18" charset="-127"/>
                          <a:ea typeface="08서울남산체 EB" pitchFamily="18" charset="-127"/>
                        </a:rPr>
                        <a:t>전체</a:t>
                      </a:r>
                      <a:r>
                        <a:rPr lang="en-US" altLang="ko-KR" sz="1200" dirty="0" smtClean="0">
                          <a:latin typeface="08서울남산체 EB" pitchFamily="18" charset="-127"/>
                          <a:ea typeface="08서울남산체 EB" pitchFamily="18" charset="-127"/>
                        </a:rPr>
                        <a:t>)</a:t>
                      </a:r>
                      <a:endParaRPr lang="ko-KR" altLang="en-US" sz="1200" dirty="0" smtClean="0">
                        <a:latin typeface="08서울남산체 EB" pitchFamily="18" charset="-127"/>
                        <a:ea typeface="08서울남산체 E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</a:tr>
              <a:tr h="255689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08서울남산체 M" pitchFamily="18" charset="-127"/>
                          <a:ea typeface="08서울남산체 M" pitchFamily="18" charset="-127"/>
                        </a:rPr>
                        <a:t>단  계</a:t>
                      </a:r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08서울남산체 M" pitchFamily="18" charset="-127"/>
                          <a:ea typeface="08서울남산체 M" pitchFamily="18" charset="-127"/>
                        </a:rPr>
                        <a:t>실행 및 통제</a:t>
                      </a:r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08서울남산체 M" pitchFamily="18" charset="-127"/>
                          <a:ea typeface="08서울남산체 M" pitchFamily="18" charset="-127"/>
                        </a:rPr>
                        <a:t>프로세스명</a:t>
                      </a:r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08서울남산체 M" pitchFamily="18" charset="-127"/>
                          <a:ea typeface="08서울남산체 M" pitchFamily="18" charset="-127"/>
                        </a:rPr>
                        <a:t>메뉴구성안</a:t>
                      </a:r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08서울남산체 M" pitchFamily="18" charset="-127"/>
                          <a:ea typeface="08서울남산체 M" pitchFamily="18" charset="-127"/>
                        </a:rPr>
                        <a:t>문서번호</a:t>
                      </a:r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</a:tr>
              <a:tr h="41549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08서울남산체 M" pitchFamily="18" charset="-127"/>
                          <a:ea typeface="08서울남산체 M" pitchFamily="18" charset="-127"/>
                        </a:rPr>
                        <a:t>버</a:t>
                      </a:r>
                      <a:r>
                        <a:rPr lang="ko-KR" altLang="en-US" sz="1000" dirty="0" smtClean="0">
                          <a:latin typeface="08서울남산체 M" pitchFamily="18" charset="-127"/>
                          <a:ea typeface="08서울남산체 M" pitchFamily="18" charset="-127"/>
                        </a:rPr>
                        <a:t>  전</a:t>
                      </a:r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08서울남산체 M" pitchFamily="18" charset="-127"/>
                          <a:ea typeface="08서울남산체 M" pitchFamily="18" charset="-127"/>
                        </a:rPr>
                        <a:t>V 1.0</a:t>
                      </a:r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08서울남산체 M" pitchFamily="18" charset="-127"/>
                          <a:ea typeface="08서울남산체 M" pitchFamily="18" charset="-127"/>
                        </a:rPr>
                        <a:t>사 업 명</a:t>
                      </a:r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08서울남산체 M" pitchFamily="18" charset="-127"/>
                          <a:ea typeface="08서울남산체 M" pitchFamily="18" charset="-127"/>
                        </a:rPr>
                        <a:t>모바일포털</a:t>
                      </a:r>
                      <a:r>
                        <a:rPr lang="ko-KR" altLang="en-US" sz="1000" baseline="0" dirty="0" smtClean="0">
                          <a:latin typeface="08서울남산체 M" pitchFamily="18" charset="-127"/>
                          <a:ea typeface="08서울남산체 M" pitchFamily="18" charset="-127"/>
                        </a:rPr>
                        <a:t> 및 </a:t>
                      </a:r>
                      <a:endParaRPr lang="en-US" altLang="ko-KR" sz="1000" baseline="0" dirty="0" smtClean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baseline="0" dirty="0" smtClean="0">
                          <a:latin typeface="08서울남산체 M" pitchFamily="18" charset="-127"/>
                          <a:ea typeface="08서울남산체 M" pitchFamily="18" charset="-127"/>
                        </a:rPr>
                        <a:t>문자전송시스템 유지보수</a:t>
                      </a:r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08서울남산체 M" pitchFamily="18" charset="-127"/>
                          <a:ea typeface="08서울남산체 M" pitchFamily="18" charset="-127"/>
                        </a:rPr>
                        <a:t>작성부서</a:t>
                      </a:r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08서울남산체 M" pitchFamily="18" charset="-127"/>
                          <a:ea typeface="08서울남산체 M" pitchFamily="18" charset="-127"/>
                        </a:rPr>
                        <a:t>유비즈밸리</a:t>
                      </a:r>
                      <a:r>
                        <a:rPr lang="ko-KR" altLang="en-US" sz="1000" dirty="0" smtClean="0">
                          <a:latin typeface="08서울남산체 M" pitchFamily="18" charset="-127"/>
                          <a:ea typeface="08서울남산체 M" pitchFamily="18" charset="-127"/>
                        </a:rPr>
                        <a:t> 전략기획부 </a:t>
                      </a:r>
                      <a:endParaRPr lang="ko-KR" altLang="en-US" sz="1000" dirty="0">
                        <a:latin typeface="08서울남산체 M" pitchFamily="18" charset="-127"/>
                        <a:ea typeface="08서울남산체 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8" descr="서울특별시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050" y="277813"/>
            <a:ext cx="1574800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 userDrawn="1"/>
        </p:nvSpPr>
        <p:spPr>
          <a:xfrm flipV="1">
            <a:off x="119063" y="6429375"/>
            <a:ext cx="8905875" cy="285750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08서울남산체 M" pitchFamily="18" charset="-127"/>
              <a:ea typeface="08서울남산체 M" pitchFamily="18" charset="-127"/>
            </a:endParaRPr>
          </a:p>
        </p:txBody>
      </p:sp>
      <p:sp>
        <p:nvSpPr>
          <p:cNvPr id="6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114300" y="6407150"/>
            <a:ext cx="60198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M" pitchFamily="18" charset="-127"/>
                <a:ea typeface="08서울남산체 M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Copyright ⓒ 2009 U·bizValley Co.,Ltd. All Right Reserved.</a:t>
            </a:r>
            <a:endParaRPr lang="ko-KR" altLang="en-US" dirty="0"/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832600" y="63944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M" pitchFamily="18" charset="-127"/>
                <a:ea typeface="08서울남산체 M" pitchFamily="18" charset="-127"/>
              </a:defRPr>
            </a:lvl1pPr>
          </a:lstStyle>
          <a:p>
            <a:pPr>
              <a:defRPr/>
            </a:pPr>
            <a:fld id="{D38B47B3-B2D3-4260-B3C7-D37B4254BD2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2"/>
          <p:cNvSpPr>
            <a:spLocks noGrp="1"/>
          </p:cNvSpPr>
          <p:nvPr>
            <p:ph type="ftr" sz="quarter" idx="10"/>
          </p:nvPr>
        </p:nvSpPr>
        <p:spPr>
          <a:xfrm>
            <a:off x="114300" y="6407150"/>
            <a:ext cx="60198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M" pitchFamily="18" charset="-127"/>
                <a:ea typeface="08서울남산체 M" pitchFamily="18" charset="-127"/>
              </a:defRPr>
            </a:lvl1pPr>
          </a:lstStyle>
          <a:p>
            <a:pPr>
              <a:defRPr/>
            </a:pPr>
            <a:r>
              <a:rPr lang="en-US" altLang="ko-KR"/>
              <a:t>Copyright ⓒ 2009 U·bizValley Co.,Ltd. All Right Reserved.</a:t>
            </a:r>
            <a:endParaRPr lang="ko-KR" altLang="en-US" dirty="0"/>
          </a:p>
        </p:txBody>
      </p:sp>
      <p:sp>
        <p:nvSpPr>
          <p:cNvPr id="3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6832600" y="63944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08서울남산체 M" pitchFamily="18" charset="-127"/>
                <a:ea typeface="08서울남산체 M" pitchFamily="18" charset="-127"/>
              </a:defRPr>
            </a:lvl1pPr>
          </a:lstStyle>
          <a:p>
            <a:pPr>
              <a:defRPr/>
            </a:pPr>
            <a:fld id="{F59314F9-764B-487D-870B-4B385779241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Copyright ⓒ 2009 U·bizValley Co.,Ltd. All Right Reserved.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88343-6A69-4598-9686-FA5561BAD35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Copyright ⓒ 2009 U·bizValley Co.,Ltd. All Right Reserved.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61E54-7880-4DAE-85B3-AAE49652D08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Copyright ⓒ 2009 U·bizValley Co.,Ltd. All Right Reserved.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CD293-5514-4B76-A6FC-D8AF1599CB3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Copyright ⓒ 2009 U·bizValley Co.,Ltd. All Right Reserved.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C434AF-A3A2-4F06-A78B-83864F59C26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69000" contrast="-74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6370" t="25900" r="10081" b="25801"/>
          <a:stretch>
            <a:fillRect/>
          </a:stretch>
        </p:blipFill>
        <p:spPr bwMode="auto">
          <a:xfrm>
            <a:off x="0" y="2218765"/>
            <a:ext cx="9144000" cy="4639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 bwMode="auto">
          <a:xfrm flipV="1">
            <a:off x="0" y="2204864"/>
            <a:ext cx="9144000" cy="216024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신문" pitchFamily="18" charset="-127"/>
              <a:ea typeface="-윤신문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61F305-985F-426E-B778-07D00DAB1CA9}" type="datetimeFigureOut">
              <a:rPr lang="ko-KR" altLang="en-US" smtClean="0"/>
              <a:pPr/>
              <a:t>2013-11-14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06799D-0520-4C7A-93EB-87ACA071B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61F305-985F-426E-B778-07D00DAB1CA9}" type="datetimeFigureOut">
              <a:rPr lang="ko-KR" altLang="en-US" smtClean="0"/>
              <a:pPr/>
              <a:t>2013-11-14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06799D-0520-4C7A-93EB-87ACA071B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61F305-985F-426E-B778-07D00DAB1CA9}" type="datetimeFigureOut">
              <a:rPr lang="ko-KR" altLang="en-US" smtClean="0"/>
              <a:pPr/>
              <a:t>2013-11-14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06799D-0520-4C7A-93EB-87ACA071B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61F305-985F-426E-B778-07D00DAB1CA9}" type="datetimeFigureOut">
              <a:rPr lang="ko-KR" altLang="en-US" smtClean="0"/>
              <a:pPr/>
              <a:t>2013-11-14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06799D-0520-4C7A-93EB-87ACA071B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61F305-985F-426E-B778-07D00DAB1CA9}" type="datetimeFigureOut">
              <a:rPr lang="ko-KR" altLang="en-US" smtClean="0"/>
              <a:pPr/>
              <a:t>2013-11-14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06799D-0520-4C7A-93EB-87ACA071B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61F305-985F-426E-B778-07D00DAB1CA9}" type="datetimeFigureOut">
              <a:rPr lang="ko-KR" altLang="en-US" smtClean="0"/>
              <a:pPr/>
              <a:t>2013-11-14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06799D-0520-4C7A-93EB-87ACA071B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61F305-985F-426E-B778-07D00DAB1CA9}" type="datetimeFigureOut">
              <a:rPr lang="ko-KR" altLang="en-US" smtClean="0"/>
              <a:pPr/>
              <a:t>2013-11-14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06799D-0520-4C7A-93EB-87ACA071B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61F305-985F-426E-B778-07D00DAB1CA9}" type="datetimeFigureOut">
              <a:rPr lang="ko-KR" altLang="en-US" smtClean="0"/>
              <a:pPr/>
              <a:t>2013-11-14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06799D-0520-4C7A-93EB-87ACA071B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61F305-985F-426E-B778-07D00DAB1CA9}" type="datetimeFigureOut">
              <a:rPr lang="ko-KR" altLang="en-US" smtClean="0"/>
              <a:pPr/>
              <a:t>2013-11-14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06799D-0520-4C7A-93EB-87ACA071B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61F305-985F-426E-B778-07D00DAB1CA9}" type="datetimeFigureOut">
              <a:rPr lang="ko-KR" altLang="en-US" smtClean="0"/>
              <a:pPr/>
              <a:t>2013-11-14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06799D-0520-4C7A-93EB-87ACA071B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69000" contrast="-74000"/>
          </a:blip>
          <a:srcRect l="29587" t="25633" r="16899" b="26067"/>
          <a:stretch>
            <a:fillRect/>
          </a:stretch>
        </p:blipFill>
        <p:spPr bwMode="auto">
          <a:xfrm>
            <a:off x="0" y="2204864"/>
            <a:ext cx="9144000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 bwMode="auto">
          <a:xfrm flipV="1">
            <a:off x="0" y="2204864"/>
            <a:ext cx="9144000" cy="216024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신문" pitchFamily="18" charset="-127"/>
              <a:ea typeface="-윤신문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61F305-985F-426E-B778-07D00DAB1CA9}" type="datetimeFigureOut">
              <a:rPr lang="ko-KR" altLang="en-US" smtClean="0"/>
              <a:pPr/>
              <a:t>2013-11-14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06799D-0520-4C7A-93EB-87ACA071B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69000" contrast="-74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2988" t="25633" r="30313" b="25367"/>
          <a:stretch>
            <a:fillRect/>
          </a:stretch>
        </p:blipFill>
        <p:spPr bwMode="auto">
          <a:xfrm>
            <a:off x="0" y="2204864"/>
            <a:ext cx="9144000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 bwMode="auto">
          <a:xfrm flipV="1">
            <a:off x="0" y="2204864"/>
            <a:ext cx="9144000" cy="216024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신문" pitchFamily="18" charset="-127"/>
              <a:ea typeface="-윤신문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69000" contrast="-74000"/>
          </a:blip>
          <a:srcRect l="37400" t="25633" r="8263" b="26067"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 bwMode="auto">
          <a:xfrm flipV="1">
            <a:off x="0" y="2204864"/>
            <a:ext cx="9144000" cy="216024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신문" pitchFamily="18" charset="-127"/>
              <a:ea typeface="-윤신문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69000" contrast="-74000"/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6556" t="25633" r="19288" b="26067"/>
          <a:stretch>
            <a:fillRect/>
          </a:stretch>
        </p:blipFill>
        <p:spPr bwMode="auto">
          <a:xfrm>
            <a:off x="0" y="2270686"/>
            <a:ext cx="9144000" cy="4587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 bwMode="auto">
          <a:xfrm flipV="1">
            <a:off x="0" y="2204864"/>
            <a:ext cx="9144000" cy="216024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신문" pitchFamily="18" charset="-127"/>
              <a:ea typeface="-윤신문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69000" contrast="-74000"/>
          </a:blip>
          <a:srcRect l="3538" t="25633" r="41338" b="26067"/>
          <a:stretch>
            <a:fillRect/>
          </a:stretch>
        </p:blipFill>
        <p:spPr bwMode="auto">
          <a:xfrm>
            <a:off x="0" y="2204864"/>
            <a:ext cx="9144000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 userDrawn="1"/>
        </p:nvSpPr>
        <p:spPr bwMode="auto">
          <a:xfrm flipV="1">
            <a:off x="0" y="2204864"/>
            <a:ext cx="9144000" cy="216024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신문" pitchFamily="18" charset="-127"/>
              <a:ea typeface="-윤신문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08서울남산체 M" pitchFamily="18" charset="-127"/>
              <a:ea typeface="08서울남산체 M" pitchFamily="18" charset="-127"/>
            </a:endParaRPr>
          </a:p>
        </p:txBody>
      </p:sp>
      <p:sp>
        <p:nvSpPr>
          <p:cNvPr id="3" name="양쪽 모서리가 둥근 사각형 2"/>
          <p:cNvSpPr/>
          <p:nvPr userDrawn="1"/>
        </p:nvSpPr>
        <p:spPr>
          <a:xfrm>
            <a:off x="0" y="4648368"/>
            <a:ext cx="9144000" cy="793327"/>
          </a:xfrm>
          <a:prstGeom prst="round2SameRect">
            <a:avLst>
              <a:gd name="adj1" fmla="val 23509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08서울남산체 M" pitchFamily="18" charset="-127"/>
              <a:ea typeface="08서울남산체 M" pitchFamily="18" charset="-127"/>
            </a:endParaRPr>
          </a:p>
        </p:txBody>
      </p:sp>
      <p:sp>
        <p:nvSpPr>
          <p:cNvPr id="4" name="양쪽 모서리가 둥근 사각형 3"/>
          <p:cNvSpPr/>
          <p:nvPr userDrawn="1"/>
        </p:nvSpPr>
        <p:spPr>
          <a:xfrm>
            <a:off x="6609228" y="5075892"/>
            <a:ext cx="2139236" cy="369332"/>
          </a:xfrm>
          <a:prstGeom prst="round2SameRect">
            <a:avLst>
              <a:gd name="adj1" fmla="val 33173"/>
              <a:gd name="adj2" fmla="val 0"/>
            </a:avLst>
          </a:prstGeom>
          <a:solidFill>
            <a:srgbClr val="0070C0"/>
          </a:solidFill>
        </p:spPr>
        <p:txBody>
          <a:bodyPr wrap="none" tIns="0" anchor="ctr">
            <a:noAutofit/>
          </a:bodyPr>
          <a:lstStyle/>
          <a:p>
            <a:pPr algn="ctr"/>
            <a:r>
              <a:rPr lang="ko-KR" altLang="en-US" sz="1800" spc="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통계</a:t>
            </a:r>
            <a:r>
              <a:rPr lang="en-US" altLang="ko-KR" sz="1400" spc="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, </a:t>
            </a:r>
            <a:r>
              <a:rPr lang="ko-KR" altLang="en-US" sz="1400" spc="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의사결정의 </a:t>
            </a:r>
            <a:r>
              <a:rPr lang="ko-KR" altLang="en-US" sz="1800" spc="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나침반</a:t>
            </a:r>
            <a:endParaRPr lang="en-US" altLang="ko-KR" sz="1800" spc="0" dirty="0" smtClean="0">
              <a:solidFill>
                <a:schemeClr val="bg1">
                  <a:lumMod val="95000"/>
                </a:schemeClr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Copyright ⓒ 2009 U·bizValley Co.,Ltd. All Right Reserved.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8B521-4B16-4967-9E4A-7A494775B11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/>
        </p:nvSpPr>
        <p:spPr>
          <a:xfrm>
            <a:off x="0" y="0"/>
            <a:ext cx="9144000" cy="793327"/>
          </a:xfrm>
          <a:prstGeom prst="round2SameRect">
            <a:avLst>
              <a:gd name="adj1" fmla="val 23509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08서울남산체 M" pitchFamily="18" charset="-127"/>
              <a:ea typeface="08서울남산체 M" pitchFamily="18" charset="-127"/>
            </a:endParaRPr>
          </a:p>
        </p:txBody>
      </p:sp>
      <p:pic>
        <p:nvPicPr>
          <p:cNvPr id="10" name="Picture 4" descr="F:\모바일영상\touch.png"/>
          <p:cNvPicPr>
            <a:picLocks noChangeAspect="1" noChangeArrowheads="1"/>
          </p:cNvPicPr>
          <p:nvPr/>
        </p:nvPicPr>
        <p:blipFill>
          <a:blip r:embed="rId21" cstate="print">
            <a:lum bright="98000"/>
          </a:blip>
          <a:srcRect/>
          <a:stretch>
            <a:fillRect/>
          </a:stretch>
        </p:blipFill>
        <p:spPr bwMode="auto">
          <a:xfrm>
            <a:off x="6324600" y="1325691"/>
            <a:ext cx="1524000" cy="174483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</p:pic>
      <p:sp>
        <p:nvSpPr>
          <p:cNvPr id="5" name="양쪽 모서리가 둥근 사각형 4"/>
          <p:cNvSpPr/>
          <p:nvPr/>
        </p:nvSpPr>
        <p:spPr>
          <a:xfrm>
            <a:off x="6609228" y="412284"/>
            <a:ext cx="2139236" cy="369332"/>
          </a:xfrm>
          <a:prstGeom prst="round2SameRect">
            <a:avLst>
              <a:gd name="adj1" fmla="val 33173"/>
              <a:gd name="adj2" fmla="val 0"/>
            </a:avLst>
          </a:prstGeom>
          <a:solidFill>
            <a:srgbClr val="0070C0"/>
          </a:solidFill>
        </p:spPr>
        <p:txBody>
          <a:bodyPr wrap="none" tIns="0" anchor="ctr">
            <a:noAutofit/>
          </a:bodyPr>
          <a:lstStyle/>
          <a:p>
            <a:pPr algn="ctr"/>
            <a:r>
              <a:rPr lang="ko-KR" altLang="en-US" sz="1600" spc="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숫자의 과학</a:t>
            </a:r>
            <a:r>
              <a:rPr lang="en-US" altLang="ko-KR" sz="1400" spc="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,</a:t>
            </a:r>
            <a:r>
              <a:rPr lang="en-US" altLang="ko-KR" sz="1400" spc="0" baseline="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ko-KR" altLang="en-US" sz="2000" spc="0" baseline="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통계 </a:t>
            </a:r>
            <a:r>
              <a:rPr lang="en-US" altLang="ko-KR" sz="2000" spc="0" baseline="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!</a:t>
            </a:r>
            <a:endParaRPr lang="en-US" altLang="ko-KR" sz="2000" spc="0" dirty="0" smtClean="0">
              <a:solidFill>
                <a:schemeClr val="bg1">
                  <a:lumMod val="95000"/>
                </a:schemeClr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9" r:id="rId1"/>
    <p:sldLayoutId id="2147485322" r:id="rId2"/>
    <p:sldLayoutId id="2147485323" r:id="rId3"/>
    <p:sldLayoutId id="2147485324" r:id="rId4"/>
    <p:sldLayoutId id="2147485325" r:id="rId5"/>
    <p:sldLayoutId id="2147485326" r:id="rId6"/>
    <p:sldLayoutId id="2147485327" r:id="rId7"/>
    <p:sldLayoutId id="2147485310" r:id="rId8"/>
    <p:sldLayoutId id="2147485311" r:id="rId9"/>
    <p:sldLayoutId id="2147485312" r:id="rId10"/>
    <p:sldLayoutId id="2147485313" r:id="rId11"/>
    <p:sldLayoutId id="2147485314" r:id="rId12"/>
    <p:sldLayoutId id="2147485315" r:id="rId13"/>
    <p:sldLayoutId id="2147485316" r:id="rId14"/>
    <p:sldLayoutId id="2147485317" r:id="rId15"/>
    <p:sldLayoutId id="2147485318" r:id="rId16"/>
    <p:sldLayoutId id="2147485319" r:id="rId17"/>
    <p:sldLayoutId id="2147485320" r:id="rId18"/>
    <p:sldLayoutId id="2147485321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08서울남산체 M" pitchFamily="18" charset="-127"/>
          <a:ea typeface="08서울남산체 M" pitchFamily="18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08서울남산체 M" pitchFamily="18" charset="-127"/>
          <a:ea typeface="08서울남산체 M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08서울남산체 M" pitchFamily="18" charset="-127"/>
          <a:ea typeface="08서울남산체 M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08서울남산체 M" pitchFamily="18" charset="-127"/>
          <a:ea typeface="08서울남산체 M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08서울남산체 M" pitchFamily="18" charset="-127"/>
          <a:ea typeface="08서울남산체 M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08서울남산체 M" pitchFamily="18" charset="-127"/>
          <a:ea typeface="08서울남산체 M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08서울남산체 M" pitchFamily="18" charset="-127"/>
          <a:ea typeface="08서울남산체 M" pitchFamily="18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08서울남산체 M" pitchFamily="18" charset="-127"/>
          <a:ea typeface="08서울남산체 M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08서울남산체 M" pitchFamily="18" charset="-127"/>
          <a:ea typeface="08서울남산체 M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08서울남산체 M" pitchFamily="18" charset="-127"/>
          <a:ea typeface="08서울남산체 M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329" r:id="rId1"/>
    <p:sldLayoutId id="2147485330" r:id="rId2"/>
    <p:sldLayoutId id="2147485331" r:id="rId3"/>
    <p:sldLayoutId id="2147485332" r:id="rId4"/>
    <p:sldLayoutId id="2147485333" r:id="rId5"/>
    <p:sldLayoutId id="2147485334" r:id="rId6"/>
    <p:sldLayoutId id="2147485335" r:id="rId7"/>
    <p:sldLayoutId id="2147485336" r:id="rId8"/>
    <p:sldLayoutId id="2147485337" r:id="rId9"/>
    <p:sldLayoutId id="2147485338" r:id="rId10"/>
    <p:sldLayoutId id="214748533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t.seoul.go.kr/band/policyband_index.js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 cstate="print">
            <a:lum bright="14000" contrast="14000"/>
          </a:blip>
          <a:srcRect t="25785" b="25801"/>
          <a:stretch>
            <a:fillRect/>
          </a:stretch>
        </p:blipFill>
        <p:spPr bwMode="auto">
          <a:xfrm>
            <a:off x="0" y="3717032"/>
            <a:ext cx="9144000" cy="314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 bwMode="auto">
          <a:xfrm flipV="1">
            <a:off x="0" y="3717032"/>
            <a:ext cx="9144000" cy="216024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신문" pitchFamily="18" charset="-127"/>
              <a:ea typeface="-윤신문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1556792"/>
            <a:ext cx="914403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spc="-15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정책결정 지원시스템 구축 설계</a:t>
            </a:r>
            <a:r>
              <a:rPr lang="en-US" altLang="ko-KR" sz="4400" spc="-15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(</a:t>
            </a:r>
            <a:r>
              <a:rPr lang="ko-KR" altLang="en-US" sz="4400" spc="-15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안</a:t>
            </a:r>
            <a:r>
              <a:rPr lang="en-US" altLang="ko-KR" sz="4400" spc="-15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) </a:t>
            </a:r>
          </a:p>
          <a:p>
            <a:pPr algn="ctr"/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증거기반정책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(evidence-based policy)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지원을 위한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-</a:t>
            </a:r>
            <a:endParaRPr lang="ko-KR" altLang="en-US" sz="2000" spc="-150" dirty="0" smtClean="0">
              <a:solidFill>
                <a:srgbClr val="0070C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양쪽 모서리가 둥근 사각형 30"/>
          <p:cNvSpPr/>
          <p:nvPr/>
        </p:nvSpPr>
        <p:spPr>
          <a:xfrm>
            <a:off x="2771801" y="6165304"/>
            <a:ext cx="3600400" cy="692696"/>
          </a:xfrm>
          <a:prstGeom prst="round2SameRect">
            <a:avLst>
              <a:gd name="adj1" fmla="val 23200"/>
              <a:gd name="adj2" fmla="val 0"/>
            </a:avLst>
          </a:prstGeom>
          <a:solidFill>
            <a:schemeClr val="tx1">
              <a:alpha val="75000"/>
            </a:schemeClr>
          </a:solidFill>
        </p:spPr>
        <p:txBody>
          <a:bodyPr wrap="none" tIns="108000">
            <a:noAutofit/>
          </a:bodyPr>
          <a:lstStyle/>
          <a:p>
            <a:pPr algn="ctr"/>
            <a:r>
              <a:rPr lang="ko-KR" altLang="en-US" sz="2400" spc="300" dirty="0" err="1" smtClean="0">
                <a:solidFill>
                  <a:schemeClr val="bg1">
                    <a:lumMod val="95000"/>
                  </a:schemeClr>
                </a:solidFill>
                <a:latin typeface="08서울남산체 B" pitchFamily="18" charset="-127"/>
                <a:ea typeface="08서울남산체 B" pitchFamily="18" charset="-127"/>
              </a:rPr>
              <a:t>행정국</a:t>
            </a:r>
            <a:r>
              <a:rPr lang="ko-KR" altLang="en-US" sz="2400" spc="300" dirty="0" smtClean="0">
                <a:solidFill>
                  <a:schemeClr val="bg1">
                    <a:lumMod val="95000"/>
                  </a:schemeClr>
                </a:solidFill>
                <a:latin typeface="08서울남산체 B" pitchFamily="18" charset="-127"/>
                <a:ea typeface="08서울남산체 B" pitchFamily="18" charset="-127"/>
              </a:rPr>
              <a:t> 정보공개정책과</a:t>
            </a:r>
            <a:endParaRPr lang="ko-KR" altLang="en-US" sz="2400" spc="300" dirty="0" smtClean="0">
              <a:solidFill>
                <a:schemeClr val="bg1">
                  <a:lumMod val="65000"/>
                </a:schemeClr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pic>
        <p:nvPicPr>
          <p:cNvPr id="13" name="Picture 2" descr="C:\DOCUME~1\seoul\LOCALS~1\Temp\UNI000001b415a8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304497"/>
            <a:ext cx="1659260" cy="532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347864" y="3501008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/>
              <a:t>2013. 11. 11.</a:t>
            </a:r>
            <a:endParaRPr lang="ko-KR" altLang="en-US" sz="28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1441351"/>
            <a:ext cx="2988370" cy="36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2" name="TextBox 25"/>
          <p:cNvSpPr txBox="1">
            <a:spLocks noChangeArrowheads="1"/>
          </p:cNvSpPr>
          <p:nvPr/>
        </p:nvSpPr>
        <p:spPr bwMode="gray">
          <a:xfrm>
            <a:off x="385396" y="287223"/>
            <a:ext cx="2593419" cy="36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ctr" latinLnBrk="0" hangingPunct="1">
              <a:spcBef>
                <a:spcPct val="50000"/>
              </a:spcBef>
            </a:pPr>
            <a:r>
              <a:rPr lang="ko-KR" altLang="en-US" sz="1800" dirty="0">
                <a:solidFill>
                  <a:prstClr val="white"/>
                </a:solidFill>
                <a:ea typeface="맑은 고딕" pitchFamily="50" charset="-127"/>
              </a:rPr>
              <a:t>▶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정책통계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-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선택화면</a:t>
            </a:r>
            <a:endParaRPr lang="ko-KR" altLang="en-US" sz="1800" dirty="0">
              <a:solidFill>
                <a:prstClr val="white"/>
              </a:solidFill>
              <a:ea typeface="맑은 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85397" y="692696"/>
            <a:ext cx="840691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079780" y="1520788"/>
            <a:ext cx="2740691" cy="2097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079780" y="3753036"/>
            <a:ext cx="2740692" cy="1296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오각형 46"/>
          <p:cNvSpPr/>
          <p:nvPr/>
        </p:nvSpPr>
        <p:spPr>
          <a:xfrm>
            <a:off x="6223796" y="1628800"/>
            <a:ext cx="1804588" cy="216024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</a:rPr>
              <a:t>채무현황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오각형 47"/>
          <p:cNvSpPr/>
          <p:nvPr/>
        </p:nvSpPr>
        <p:spPr>
          <a:xfrm>
            <a:off x="6223796" y="3861048"/>
            <a:ext cx="1804588" cy="21602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94785" y="980728"/>
            <a:ext cx="2725686" cy="3813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Search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344580" y="1031392"/>
            <a:ext cx="403884" cy="284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이등변 삼각형 60"/>
          <p:cNvSpPr/>
          <p:nvPr/>
        </p:nvSpPr>
        <p:spPr>
          <a:xfrm flipV="1">
            <a:off x="8417346" y="1101406"/>
            <a:ext cx="259110" cy="1543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231F20"/>
              </a:clrFrom>
              <a:clrTo>
                <a:srgbClr val="231F20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805" y="2636912"/>
            <a:ext cx="742734" cy="742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6241480" y="3368025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prstClr val="white"/>
                </a:solidFill>
              </a:rPr>
              <a:t>2013.11.1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156176" y="1844824"/>
            <a:ext cx="15456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/>
                </a:solidFill>
              </a:rPr>
              <a:t>목표달성 비율 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(21.9%)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084168" y="2011487"/>
            <a:ext cx="2800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</a:rPr>
              <a:t>18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조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4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천억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05568" y="2770475"/>
            <a:ext cx="12939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/>
                </a:solidFill>
              </a:rPr>
              <a:t>서울시 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(2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조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8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천억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)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308304" y="2996952"/>
            <a:ext cx="15055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/>
                </a:solidFill>
              </a:rPr>
              <a:t>투자기관 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(15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조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7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천억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)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20" name="오각형 119"/>
          <p:cNvSpPr/>
          <p:nvPr/>
        </p:nvSpPr>
        <p:spPr>
          <a:xfrm>
            <a:off x="6236266" y="3861132"/>
            <a:ext cx="1804588" cy="216024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rgbClr val="4F81BD">
                    <a:lumMod val="50000"/>
                  </a:srgbClr>
                </a:solidFill>
              </a:rPr>
              <a:t>서울주요통계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76272" y="4221172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prstClr val="white"/>
                </a:solidFill>
              </a:rPr>
              <a:t>70.9%</a:t>
            </a:r>
            <a:endParaRPr lang="ko-KR" altLang="en-US" sz="3600" b="1" dirty="0">
              <a:solidFill>
                <a:prstClr val="white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46439" y="4077156"/>
            <a:ext cx="1640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prstClr val="white"/>
                </a:solidFill>
              </a:rPr>
              <a:t>복지</a:t>
            </a:r>
            <a:r>
              <a:rPr lang="en-US" altLang="ko-KR" sz="1050" dirty="0">
                <a:solidFill>
                  <a:prstClr val="white"/>
                </a:solidFill>
              </a:rPr>
              <a:t>․</a:t>
            </a:r>
            <a:r>
              <a:rPr lang="ko-KR" altLang="en-US" sz="1050" dirty="0">
                <a:solidFill>
                  <a:prstClr val="white"/>
                </a:solidFill>
              </a:rPr>
              <a:t>어르신</a:t>
            </a:r>
            <a:r>
              <a:rPr lang="en-US" altLang="ko-KR" sz="1050" dirty="0">
                <a:solidFill>
                  <a:prstClr val="white"/>
                </a:solidFill>
              </a:rPr>
              <a:t>․</a:t>
            </a:r>
            <a:r>
              <a:rPr lang="ko-KR" altLang="en-US" sz="1050" dirty="0" smtClean="0">
                <a:solidFill>
                  <a:prstClr val="white"/>
                </a:solidFill>
              </a:rPr>
              <a:t>장애인 </a:t>
            </a:r>
            <a:r>
              <a:rPr lang="en-US" altLang="ko-KR" sz="1050" dirty="0" smtClean="0">
                <a:solidFill>
                  <a:prstClr val="white"/>
                </a:solidFill>
              </a:rPr>
              <a:t>(%)</a:t>
            </a:r>
            <a:endParaRPr lang="en-US" altLang="ko-KR" sz="1050" dirty="0">
              <a:solidFill>
                <a:prstClr val="white"/>
              </a:solidFill>
            </a:endParaRPr>
          </a:p>
        </p:txBody>
      </p:sp>
      <p:pic>
        <p:nvPicPr>
          <p:cNvPr id="123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231F20"/>
              </a:clrFrom>
              <a:clrTo>
                <a:srgbClr val="231F20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923" y="4293096"/>
            <a:ext cx="565390" cy="54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TextBox 123"/>
          <p:cNvSpPr txBox="1"/>
          <p:nvPr/>
        </p:nvSpPr>
        <p:spPr>
          <a:xfrm>
            <a:off x="6134887" y="4788593"/>
            <a:ext cx="931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white"/>
                </a:solidFill>
              </a:rPr>
              <a:t>2013.09.23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8892480" y="3109187"/>
            <a:ext cx="251520" cy="11839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MENU</a:t>
            </a:r>
            <a:endParaRPr lang="ko-KR" altLang="en-US" sz="1600" dirty="0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46378" y="980728"/>
            <a:ext cx="2785462" cy="381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Policy Statistics</a:t>
            </a:r>
            <a:endParaRPr lang="ko-KR" altLang="en-US" sz="1600" dirty="0"/>
          </a:p>
        </p:txBody>
      </p:sp>
      <p:sp>
        <p:nvSpPr>
          <p:cNvPr id="80" name="이등변 삼각형 79"/>
          <p:cNvSpPr/>
          <p:nvPr/>
        </p:nvSpPr>
        <p:spPr>
          <a:xfrm flipV="1">
            <a:off x="2843808" y="1087900"/>
            <a:ext cx="216024" cy="19069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6074336" y="3356992"/>
            <a:ext cx="216024" cy="2769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6"/>
                </a:solidFill>
              </a:rPr>
              <a:t>D</a:t>
            </a:r>
            <a:endParaRPr lang="ko-KR" altLang="en-US" sz="1200" b="1" dirty="0">
              <a:solidFill>
                <a:schemeClr val="accent6"/>
              </a:solidFill>
            </a:endParaRPr>
          </a:p>
        </p:txBody>
      </p:sp>
      <p:grpSp>
        <p:nvGrpSpPr>
          <p:cNvPr id="85" name="그룹 176"/>
          <p:cNvGrpSpPr/>
          <p:nvPr/>
        </p:nvGrpSpPr>
        <p:grpSpPr>
          <a:xfrm>
            <a:off x="316880" y="1537128"/>
            <a:ext cx="2856627" cy="2097024"/>
            <a:chOff x="3188990" y="4140288"/>
            <a:chExt cx="2856627" cy="2097024"/>
          </a:xfrm>
        </p:grpSpPr>
        <p:sp>
          <p:nvSpPr>
            <p:cNvPr id="86" name="직사각형 85"/>
            <p:cNvSpPr/>
            <p:nvPr/>
          </p:nvSpPr>
          <p:spPr>
            <a:xfrm>
              <a:off x="3203848" y="4140288"/>
              <a:ext cx="2740691" cy="209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오각형 86"/>
            <p:cNvSpPr/>
            <p:nvPr/>
          </p:nvSpPr>
          <p:spPr>
            <a:xfrm>
              <a:off x="3309666" y="4293096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오각형 87"/>
            <p:cNvSpPr/>
            <p:nvPr/>
          </p:nvSpPr>
          <p:spPr>
            <a:xfrm>
              <a:off x="3344895" y="4289951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 smtClean="0">
                  <a:solidFill>
                    <a:schemeClr val="accent1">
                      <a:lumMod val="50000"/>
                    </a:schemeClr>
                  </a:solidFill>
                </a:rPr>
                <a:t>서울복지수준 </a:t>
              </a:r>
              <a:r>
                <a:rPr lang="ko-KR" altLang="en-US" sz="1200" b="1" dirty="0" err="1" smtClean="0">
                  <a:solidFill>
                    <a:schemeClr val="accent1">
                      <a:lumMod val="50000"/>
                    </a:schemeClr>
                  </a:solidFill>
                </a:rPr>
                <a:t>달성률</a:t>
              </a:r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08654" y="4505975"/>
              <a:ext cx="202811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인구대비 장애인 비중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(3.9%)</a:t>
              </a:r>
              <a:endParaRPr lang="en-US" altLang="ko-KR" sz="1050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709323" y="4644063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schemeClr val="bg1"/>
                  </a:solidFill>
                </a:rPr>
                <a:t>80.9%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309492" y="5532090"/>
              <a:ext cx="17235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소득대비 임대료비중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(88.9%)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363397" y="5949280"/>
              <a:ext cx="9316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2013.09.30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pic>
          <p:nvPicPr>
            <p:cNvPr id="9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47864" y="5373216"/>
              <a:ext cx="936104" cy="50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TextBox 93"/>
            <p:cNvSpPr txBox="1"/>
            <p:nvPr/>
          </p:nvSpPr>
          <p:spPr>
            <a:xfrm>
              <a:off x="4309492" y="5329783"/>
              <a:ext cx="14927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기초보장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수급률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 (42.5%)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22068" y="5934328"/>
              <a:ext cx="17235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의료서비스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미충족률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 (22.3%)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315103" y="5734303"/>
              <a:ext cx="168507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방가 후 아동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돌봄률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(98.1%)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88990" y="5951319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99" name="그룹 11"/>
          <p:cNvGrpSpPr/>
          <p:nvPr/>
        </p:nvGrpSpPr>
        <p:grpSpPr>
          <a:xfrm>
            <a:off x="323528" y="3753036"/>
            <a:ext cx="2740692" cy="1297167"/>
            <a:chOff x="323528" y="3753036"/>
            <a:chExt cx="2740692" cy="1297167"/>
          </a:xfrm>
        </p:grpSpPr>
        <p:sp>
          <p:nvSpPr>
            <p:cNvPr id="200" name="직사각형 199"/>
            <p:cNvSpPr/>
            <p:nvPr/>
          </p:nvSpPr>
          <p:spPr>
            <a:xfrm>
              <a:off x="323528" y="375303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오각형 200"/>
            <p:cNvSpPr/>
            <p:nvPr/>
          </p:nvSpPr>
          <p:spPr>
            <a:xfrm>
              <a:off x="463156" y="3861048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오각형 201"/>
            <p:cNvSpPr/>
            <p:nvPr/>
          </p:nvSpPr>
          <p:spPr>
            <a:xfrm>
              <a:off x="480739" y="3861132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일자리 창출 </a:t>
              </a:r>
              <a:r>
                <a:rPr lang="ko-KR" altLang="en-US" sz="1200" b="1" dirty="0" err="1" smtClean="0">
                  <a:solidFill>
                    <a:srgbClr val="4F81BD">
                      <a:lumMod val="50000"/>
                    </a:srgbClr>
                  </a:solidFill>
                </a:rPr>
                <a:t>달성률</a:t>
              </a:r>
              <a:endParaRPr lang="ko-KR" altLang="en-US" sz="1200" b="1" dirty="0">
                <a:solidFill>
                  <a:srgbClr val="4F81BD">
                    <a:lumMod val="50000"/>
                  </a:srgbClr>
                </a:solidFill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220745" y="4221172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</a:rPr>
                <a:t>55.3%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390912" y="4077156"/>
              <a:ext cx="18197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일자리 </a:t>
              </a:r>
              <a:r>
                <a:rPr lang="ko-KR" altLang="en-US" sz="1050" dirty="0" err="1" smtClean="0">
                  <a:solidFill>
                    <a:schemeClr val="bg1"/>
                  </a:solidFill>
                </a:rPr>
                <a:t>창출수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(15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만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5</a:t>
              </a:r>
              <a:r>
                <a:rPr lang="ko-KR" altLang="en-US" sz="1050" dirty="0" err="1" smtClean="0">
                  <a:solidFill>
                    <a:schemeClr val="bg1"/>
                  </a:solidFill>
                </a:rPr>
                <a:t>천개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)</a:t>
              </a:r>
              <a:endParaRPr lang="en-US" altLang="ko-KR" sz="1050" dirty="0">
                <a:solidFill>
                  <a:schemeClr val="bg1"/>
                </a:solidFill>
              </a:endParaRPr>
            </a:p>
          </p:txBody>
        </p:sp>
        <p:pic>
          <p:nvPicPr>
            <p:cNvPr id="205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96" y="4293096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" name="TextBox 205"/>
            <p:cNvSpPr txBox="1"/>
            <p:nvPr/>
          </p:nvSpPr>
          <p:spPr>
            <a:xfrm>
              <a:off x="481727" y="4788593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2013.11.1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7" name="그룹 139"/>
          <p:cNvGrpSpPr/>
          <p:nvPr/>
        </p:nvGrpSpPr>
        <p:grpSpPr>
          <a:xfrm>
            <a:off x="3121519" y="2961972"/>
            <a:ext cx="1492716" cy="1116124"/>
            <a:chOff x="3121519" y="1520788"/>
            <a:chExt cx="1492716" cy="1116124"/>
          </a:xfrm>
        </p:grpSpPr>
        <p:grpSp>
          <p:nvGrpSpPr>
            <p:cNvPr id="208" name="그룹 15"/>
            <p:cNvGrpSpPr/>
            <p:nvPr/>
          </p:nvGrpSpPr>
          <p:grpSpPr>
            <a:xfrm>
              <a:off x="3121519" y="1520788"/>
              <a:ext cx="1492716" cy="1116124"/>
              <a:chOff x="3121519" y="1520788"/>
              <a:chExt cx="1492716" cy="1116124"/>
            </a:xfrm>
          </p:grpSpPr>
          <p:sp>
            <p:nvSpPr>
              <p:cNvPr id="210" name="직사각형 209"/>
              <p:cNvSpPr/>
              <p:nvPr/>
            </p:nvSpPr>
            <p:spPr>
              <a:xfrm>
                <a:off x="3218853" y="1520788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오각형 210"/>
              <p:cNvSpPr/>
              <p:nvPr/>
            </p:nvSpPr>
            <p:spPr>
              <a:xfrm>
                <a:off x="3347864" y="1628800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5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에너지절감률</a:t>
                </a:r>
                <a:endParaRPr lang="ko-KR" altLang="en-US" sz="1050" dirty="0"/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3314457" y="2406080"/>
                <a:ext cx="7873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2013.10.25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3281389" y="1969676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98.9%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3121519" y="1844824"/>
                <a:ext cx="14927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 재생에너지 생산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(56.3%)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9" name="TextBox 208"/>
            <p:cNvSpPr txBox="1"/>
            <p:nvPr/>
          </p:nvSpPr>
          <p:spPr>
            <a:xfrm>
              <a:off x="3175273" y="2386980"/>
              <a:ext cx="216024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800080"/>
                  </a:solidFill>
                </a:rPr>
                <a:t>w</a:t>
              </a:r>
              <a:endParaRPr lang="ko-KR" altLang="en-US" sz="1000" b="1" dirty="0">
                <a:solidFill>
                  <a:srgbClr val="800080"/>
                </a:solidFill>
              </a:endParaRPr>
            </a:p>
          </p:txBody>
        </p:sp>
      </p:grpSp>
      <p:grpSp>
        <p:nvGrpSpPr>
          <p:cNvPr id="215" name="그룹 143"/>
          <p:cNvGrpSpPr/>
          <p:nvPr/>
        </p:nvGrpSpPr>
        <p:grpSpPr>
          <a:xfrm>
            <a:off x="4581525" y="2961972"/>
            <a:ext cx="1413377" cy="1106599"/>
            <a:chOff x="4581525" y="1520788"/>
            <a:chExt cx="1413377" cy="1106599"/>
          </a:xfrm>
        </p:grpSpPr>
        <p:grpSp>
          <p:nvGrpSpPr>
            <p:cNvPr id="216" name="그룹 142"/>
            <p:cNvGrpSpPr/>
            <p:nvPr/>
          </p:nvGrpSpPr>
          <p:grpSpPr>
            <a:xfrm>
              <a:off x="4625616" y="1520788"/>
              <a:ext cx="1369286" cy="1106599"/>
              <a:chOff x="4625616" y="1520788"/>
              <a:chExt cx="1369286" cy="1106599"/>
            </a:xfrm>
          </p:grpSpPr>
          <p:grpSp>
            <p:nvGrpSpPr>
              <p:cNvPr id="218" name="그룹 61"/>
              <p:cNvGrpSpPr/>
              <p:nvPr/>
            </p:nvGrpSpPr>
            <p:grpSpPr>
              <a:xfrm>
                <a:off x="4625616" y="1520788"/>
                <a:ext cx="1369286" cy="1080120"/>
                <a:chOff x="4625616" y="1520788"/>
                <a:chExt cx="1369286" cy="1080120"/>
              </a:xfrm>
            </p:grpSpPr>
            <p:sp>
              <p:nvSpPr>
                <p:cNvPr id="220" name="직사각형 219"/>
                <p:cNvSpPr/>
                <p:nvPr/>
              </p:nvSpPr>
              <p:spPr>
                <a:xfrm>
                  <a:off x="4648396" y="1520788"/>
                  <a:ext cx="1296144" cy="10801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오각형 220"/>
                <p:cNvSpPr/>
                <p:nvPr/>
              </p:nvSpPr>
              <p:spPr>
                <a:xfrm>
                  <a:off x="4749826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오각형 221"/>
                <p:cNvSpPr/>
                <p:nvPr/>
              </p:nvSpPr>
              <p:spPr>
                <a:xfrm>
                  <a:off x="4753641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10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직무발명</a:t>
                  </a:r>
                  <a:endParaRPr lang="ko-KR" altLang="en-US" sz="1100" dirty="0"/>
                </a:p>
              </p:txBody>
            </p:sp>
            <p:sp>
              <p:nvSpPr>
                <p:cNvPr id="223" name="TextBox 222"/>
                <p:cNvSpPr txBox="1"/>
                <p:nvPr/>
              </p:nvSpPr>
              <p:spPr>
                <a:xfrm>
                  <a:off x="4687166" y="1969676"/>
                  <a:ext cx="9412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bg1"/>
                      </a:solidFill>
                    </a:rPr>
                    <a:t>43</a:t>
                  </a:r>
                  <a:r>
                    <a:rPr lang="ko-KR" altLang="en-US" sz="2800" b="1" dirty="0" smtClean="0">
                      <a:solidFill>
                        <a:schemeClr val="bg1"/>
                      </a:solidFill>
                    </a:rPr>
                    <a:t>건</a:t>
                  </a:r>
                  <a:endParaRPr lang="ko-KR" alt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4" name="TextBox 223"/>
                <p:cNvSpPr txBox="1"/>
                <p:nvPr/>
              </p:nvSpPr>
              <p:spPr>
                <a:xfrm>
                  <a:off x="4625616" y="1844824"/>
                  <a:ext cx="13692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특허 신고건수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(19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건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)</a:t>
                  </a:r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9" name="TextBox 218"/>
              <p:cNvSpPr txBox="1"/>
              <p:nvPr/>
            </p:nvSpPr>
            <p:spPr>
              <a:xfrm>
                <a:off x="4729193" y="2396555"/>
                <a:ext cx="61747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2013.10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7" name="TextBox 216"/>
            <p:cNvSpPr txBox="1"/>
            <p:nvPr/>
          </p:nvSpPr>
          <p:spPr>
            <a:xfrm>
              <a:off x="4581525" y="2390691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25" name="그룹 141"/>
          <p:cNvGrpSpPr/>
          <p:nvPr/>
        </p:nvGrpSpPr>
        <p:grpSpPr>
          <a:xfrm>
            <a:off x="323528" y="5193196"/>
            <a:ext cx="1369667" cy="1102319"/>
            <a:chOff x="323528" y="5193196"/>
            <a:chExt cx="1369667" cy="1102319"/>
          </a:xfrm>
        </p:grpSpPr>
        <p:grpSp>
          <p:nvGrpSpPr>
            <p:cNvPr id="226" name="그룹 13"/>
            <p:cNvGrpSpPr/>
            <p:nvPr/>
          </p:nvGrpSpPr>
          <p:grpSpPr>
            <a:xfrm>
              <a:off x="335131" y="5193196"/>
              <a:ext cx="1358064" cy="1080120"/>
              <a:chOff x="335131" y="5193196"/>
              <a:chExt cx="1358064" cy="1080120"/>
            </a:xfrm>
          </p:grpSpPr>
          <p:sp>
            <p:nvSpPr>
              <p:cNvPr id="229" name="직사각형 228"/>
              <p:cNvSpPr/>
              <p:nvPr/>
            </p:nvSpPr>
            <p:spPr>
              <a:xfrm>
                <a:off x="338533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오각형 229"/>
              <p:cNvSpPr/>
              <p:nvPr/>
            </p:nvSpPr>
            <p:spPr>
              <a:xfrm>
                <a:off x="467544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오각형 230"/>
              <p:cNvSpPr/>
              <p:nvPr/>
            </p:nvSpPr>
            <p:spPr>
              <a:xfrm>
                <a:off x="463156" y="530074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사회적기업수</a:t>
                </a:r>
                <a:endParaRPr lang="ko-KR" altLang="en-US" sz="1050" dirty="0"/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396681" y="5641624"/>
                <a:ext cx="1143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430</a:t>
                </a:r>
                <a:r>
                  <a:rPr lang="ko-KR" altLang="en-US" sz="2800" b="1" dirty="0" smtClean="0">
                    <a:solidFill>
                      <a:schemeClr val="bg1"/>
                    </a:solidFill>
                  </a:rPr>
                  <a:t>개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335131" y="5516772"/>
                <a:ext cx="135806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서울형기업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(155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323528" y="6064683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900" b="1" dirty="0">
                <a:solidFill>
                  <a:srgbClr val="00B050"/>
                </a:solidFill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00446" y="6056124"/>
              <a:ext cx="590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2013.9.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4" name="그룹 156"/>
          <p:cNvGrpSpPr/>
          <p:nvPr/>
        </p:nvGrpSpPr>
        <p:grpSpPr>
          <a:xfrm>
            <a:off x="1735479" y="5193196"/>
            <a:ext cx="1359775" cy="1116124"/>
            <a:chOff x="1735479" y="5193196"/>
            <a:chExt cx="1359775" cy="1116124"/>
          </a:xfrm>
        </p:grpSpPr>
        <p:grpSp>
          <p:nvGrpSpPr>
            <p:cNvPr id="235" name="그룹 14"/>
            <p:cNvGrpSpPr/>
            <p:nvPr/>
          </p:nvGrpSpPr>
          <p:grpSpPr>
            <a:xfrm>
              <a:off x="1748410" y="5193196"/>
              <a:ext cx="1346844" cy="1080120"/>
              <a:chOff x="1748410" y="5193196"/>
              <a:chExt cx="1346844" cy="1080120"/>
            </a:xfrm>
          </p:grpSpPr>
          <p:sp>
            <p:nvSpPr>
              <p:cNvPr id="238" name="직사각형 237"/>
              <p:cNvSpPr/>
              <p:nvPr/>
            </p:nvSpPr>
            <p:spPr>
              <a:xfrm>
                <a:off x="1768076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오각형 238"/>
              <p:cNvSpPr/>
              <p:nvPr/>
            </p:nvSpPr>
            <p:spPr>
              <a:xfrm>
                <a:off x="1869506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오각형 239"/>
              <p:cNvSpPr/>
              <p:nvPr/>
            </p:nvSpPr>
            <p:spPr>
              <a:xfrm>
                <a:off x="1835696" y="5300748"/>
                <a:ext cx="1224136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임대주택 공급</a:t>
                </a:r>
                <a:endParaRPr lang="ko-KR" altLang="en-US" sz="1000" dirty="0"/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1809960" y="5641624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82.2%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1748410" y="5516772"/>
                <a:ext cx="134684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다가구매입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(4,523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호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1735479" y="6078488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912397" y="6069929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3" name="그룹 165"/>
          <p:cNvGrpSpPr/>
          <p:nvPr/>
        </p:nvGrpSpPr>
        <p:grpSpPr>
          <a:xfrm>
            <a:off x="3203848" y="1530480"/>
            <a:ext cx="2740692" cy="1323480"/>
            <a:chOff x="3203848" y="2720556"/>
            <a:chExt cx="2740692" cy="1323480"/>
          </a:xfrm>
        </p:grpSpPr>
        <p:grpSp>
          <p:nvGrpSpPr>
            <p:cNvPr id="244" name="그룹 17"/>
            <p:cNvGrpSpPr/>
            <p:nvPr/>
          </p:nvGrpSpPr>
          <p:grpSpPr>
            <a:xfrm>
              <a:off x="3203848" y="2720556"/>
              <a:ext cx="2740692" cy="1323480"/>
              <a:chOff x="3203848" y="2720556"/>
              <a:chExt cx="2740692" cy="1323480"/>
            </a:xfrm>
          </p:grpSpPr>
          <p:sp>
            <p:nvSpPr>
              <p:cNvPr id="246" name="직사각형 245"/>
              <p:cNvSpPr/>
              <p:nvPr/>
            </p:nvSpPr>
            <p:spPr>
              <a:xfrm>
                <a:off x="3203848" y="2720556"/>
                <a:ext cx="2740692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오각형 246"/>
              <p:cNvSpPr/>
              <p:nvPr/>
            </p:nvSpPr>
            <p:spPr>
              <a:xfrm>
                <a:off x="3309666" y="2852936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정보공개율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>
                <a:off x="4049672" y="3212976"/>
                <a:ext cx="1518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97.4%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3219839" y="3068960"/>
                <a:ext cx="147348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어제 청구건수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(16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50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5323" y="3284900"/>
                <a:ext cx="565390" cy="54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1" name="TextBox 250"/>
              <p:cNvSpPr txBox="1"/>
              <p:nvPr/>
            </p:nvSpPr>
            <p:spPr>
              <a:xfrm>
                <a:off x="3352303" y="3797815"/>
                <a:ext cx="8611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2013.11.11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5" name="TextBox 244"/>
            <p:cNvSpPr txBox="1"/>
            <p:nvPr/>
          </p:nvSpPr>
          <p:spPr>
            <a:xfrm>
              <a:off x="3203848" y="3789040"/>
              <a:ext cx="216024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accent6"/>
                  </a:solidFill>
                </a:rPr>
                <a:t>D</a:t>
              </a:r>
              <a:endParaRPr lang="ko-KR" altLang="en-US" sz="1000" b="1" dirty="0">
                <a:solidFill>
                  <a:srgbClr val="800080"/>
                </a:solidFill>
              </a:endParaRPr>
            </a:p>
          </p:txBody>
        </p:sp>
      </p:grpSp>
      <p:grpSp>
        <p:nvGrpSpPr>
          <p:cNvPr id="252" name="그룹 155"/>
          <p:cNvGrpSpPr/>
          <p:nvPr/>
        </p:nvGrpSpPr>
        <p:grpSpPr>
          <a:xfrm>
            <a:off x="3166197" y="4198240"/>
            <a:ext cx="2789261" cy="2124236"/>
            <a:chOff x="6031210" y="1520788"/>
            <a:chExt cx="2789261" cy="2124236"/>
          </a:xfrm>
        </p:grpSpPr>
        <p:grpSp>
          <p:nvGrpSpPr>
            <p:cNvPr id="253" name="그룹 252"/>
            <p:cNvGrpSpPr/>
            <p:nvPr/>
          </p:nvGrpSpPr>
          <p:grpSpPr>
            <a:xfrm>
              <a:off x="6079780" y="1520788"/>
              <a:ext cx="2740691" cy="2124236"/>
              <a:chOff x="6079780" y="1520788"/>
              <a:chExt cx="2740691" cy="2124236"/>
            </a:xfrm>
          </p:grpSpPr>
          <p:sp>
            <p:nvSpPr>
              <p:cNvPr id="255" name="직사각형 254"/>
              <p:cNvSpPr/>
              <p:nvPr/>
            </p:nvSpPr>
            <p:spPr>
              <a:xfrm>
                <a:off x="6079780" y="15207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오각형 255"/>
              <p:cNvSpPr/>
              <p:nvPr/>
            </p:nvSpPr>
            <p:spPr>
              <a:xfrm>
                <a:off x="6223796" y="1628800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확충필요 </a:t>
                </a:r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어린이집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pic>
            <p:nvPicPr>
              <p:cNvPr id="257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6333" y="2568088"/>
                <a:ext cx="742734" cy="742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8" name="TextBox 257"/>
              <p:cNvSpPr txBox="1"/>
              <p:nvPr/>
            </p:nvSpPr>
            <p:spPr>
              <a:xfrm>
                <a:off x="6196092" y="3368025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2013.09.30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6156176" y="1844824"/>
                <a:ext cx="161454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대기 </a:t>
                </a:r>
                <a:r>
                  <a:rPr lang="ko-KR" altLang="en-US" sz="1050" dirty="0" err="1" smtClean="0">
                    <a:solidFill>
                      <a:schemeClr val="bg1"/>
                    </a:solidFill>
                  </a:rPr>
                  <a:t>원아수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(30,191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명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6588224" y="2011487"/>
                <a:ext cx="16866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369</a:t>
                </a:r>
                <a:r>
                  <a:rPr lang="ko-KR" altLang="en-US" sz="3200" b="1" dirty="0" smtClean="0">
                    <a:solidFill>
                      <a:schemeClr val="bg1"/>
                    </a:solidFill>
                  </a:rPr>
                  <a:t>개소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6991741" y="2770475"/>
                <a:ext cx="174278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최대수요 송파구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(29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6996530" y="2996952"/>
                <a:ext cx="166584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최저수요 금천구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(4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6031210" y="3370228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71" name="TextBox 270"/>
          <p:cNvSpPr txBox="1"/>
          <p:nvPr/>
        </p:nvSpPr>
        <p:spPr>
          <a:xfrm>
            <a:off x="1115616" y="6425718"/>
            <a:ext cx="7704856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115616" y="6423139"/>
            <a:ext cx="777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dirty="0" smtClean="0">
                <a:solidFill>
                  <a:schemeClr val="bg1"/>
                </a:solidFill>
              </a:rPr>
              <a:t>10</a:t>
            </a:r>
            <a:r>
              <a:rPr lang="ko-KR" altLang="en-US" sz="950" dirty="0" smtClean="0">
                <a:solidFill>
                  <a:schemeClr val="bg1"/>
                </a:solidFill>
              </a:rPr>
              <a:t>월 광공업생산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전월비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2.1% </a:t>
            </a:r>
            <a:r>
              <a:rPr lang="ko-KR" altLang="en-US" sz="950" dirty="0" smtClean="0">
                <a:solidFill>
                  <a:schemeClr val="bg1"/>
                </a:solidFill>
              </a:rPr>
              <a:t>↓ </a:t>
            </a:r>
            <a:r>
              <a:rPr lang="en-US" altLang="ko-KR" sz="950" dirty="0" smtClean="0">
                <a:solidFill>
                  <a:schemeClr val="bg1"/>
                </a:solidFill>
              </a:rPr>
              <a:t>… “</a:t>
            </a:r>
            <a:r>
              <a:rPr lang="ko-KR" altLang="en-US" sz="950" dirty="0" smtClean="0">
                <a:solidFill>
                  <a:schemeClr val="bg1"/>
                </a:solidFill>
              </a:rPr>
              <a:t>내달부터 개선 예상</a:t>
            </a:r>
            <a:r>
              <a:rPr lang="en-US" altLang="ko-KR" sz="950" dirty="0" smtClean="0">
                <a:solidFill>
                  <a:schemeClr val="bg1"/>
                </a:solidFill>
              </a:rPr>
              <a:t>”  /  10</a:t>
            </a:r>
            <a:r>
              <a:rPr lang="ko-KR" altLang="en-US" sz="950" dirty="0" smtClean="0">
                <a:solidFill>
                  <a:schemeClr val="bg1"/>
                </a:solidFill>
              </a:rPr>
              <a:t>월 물가 전년比 </a:t>
            </a:r>
            <a:r>
              <a:rPr lang="en-US" altLang="ko-KR" sz="950" dirty="0" smtClean="0">
                <a:solidFill>
                  <a:schemeClr val="bg1"/>
                </a:solidFill>
              </a:rPr>
              <a:t>0.7% </a:t>
            </a:r>
            <a:r>
              <a:rPr lang="ko-KR" altLang="en-US" sz="950" dirty="0" smtClean="0">
                <a:solidFill>
                  <a:schemeClr val="bg1"/>
                </a:solidFill>
              </a:rPr>
              <a:t>상승 </a:t>
            </a:r>
            <a:r>
              <a:rPr lang="en-US" altLang="ko-KR" sz="950" dirty="0" smtClean="0">
                <a:solidFill>
                  <a:schemeClr val="bg1"/>
                </a:solidFill>
              </a:rPr>
              <a:t>..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전월比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0.3% </a:t>
            </a:r>
            <a:r>
              <a:rPr lang="ko-KR" altLang="en-US" sz="950" dirty="0" smtClean="0">
                <a:solidFill>
                  <a:schemeClr val="bg1"/>
                </a:solidFill>
              </a:rPr>
              <a:t>하락</a:t>
            </a:r>
            <a:r>
              <a:rPr lang="en-US" altLang="ko-KR" sz="950" dirty="0" smtClean="0">
                <a:solidFill>
                  <a:schemeClr val="bg1"/>
                </a:solidFill>
              </a:rPr>
              <a:t>, </a:t>
            </a:r>
            <a:r>
              <a:rPr lang="ko-KR" altLang="en-US" sz="950" dirty="0" smtClean="0">
                <a:solidFill>
                  <a:schemeClr val="bg1"/>
                </a:solidFill>
              </a:rPr>
              <a:t>서울시민 생활상 발표 </a:t>
            </a:r>
            <a:r>
              <a:rPr lang="en-US" altLang="ko-KR" sz="950" dirty="0" smtClean="0">
                <a:solidFill>
                  <a:schemeClr val="bg1"/>
                </a:solidFill>
              </a:rPr>
              <a:t> </a:t>
            </a:r>
            <a:endParaRPr lang="ko-KR" altLang="en-US" sz="950" dirty="0"/>
          </a:p>
        </p:txBody>
      </p:sp>
      <p:sp>
        <p:nvSpPr>
          <p:cNvPr id="270" name="TextBox 269"/>
          <p:cNvSpPr txBox="1"/>
          <p:nvPr/>
        </p:nvSpPr>
        <p:spPr>
          <a:xfrm>
            <a:off x="323528" y="6425718"/>
            <a:ext cx="72008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News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7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8250" y="6462214"/>
            <a:ext cx="141164" cy="1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hlinkClick r:id="rId7" action="ppaction://hlinksldjump"/>
          </p:cNvPr>
          <p:cNvSpPr/>
          <p:nvPr/>
        </p:nvSpPr>
        <p:spPr>
          <a:xfrm>
            <a:off x="6094785" y="5193196"/>
            <a:ext cx="2725687" cy="154817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200" dirty="0" smtClean="0">
                <a:solidFill>
                  <a:prstClr val="white"/>
                </a:solidFill>
              </a:rPr>
              <a:t>감축목표</a:t>
            </a:r>
            <a:r>
              <a:rPr lang="en-US" altLang="ko-KR" sz="1200" dirty="0" smtClean="0">
                <a:solidFill>
                  <a:prstClr val="white"/>
                </a:solidFill>
              </a:rPr>
              <a:t>(=100)</a:t>
            </a:r>
            <a:r>
              <a:rPr lang="ko-KR" altLang="en-US" sz="1200" dirty="0" smtClean="0">
                <a:solidFill>
                  <a:prstClr val="white"/>
                </a:solidFill>
              </a:rPr>
              <a:t>대비 </a:t>
            </a:r>
            <a:r>
              <a:rPr lang="ko-KR" altLang="en-US" sz="1200" dirty="0" err="1" smtClean="0">
                <a:solidFill>
                  <a:prstClr val="white"/>
                </a:solidFill>
              </a:rPr>
              <a:t>달성율</a:t>
            </a:r>
            <a:r>
              <a:rPr lang="ko-KR" altLang="en-US" sz="1200" dirty="0" smtClean="0">
                <a:solidFill>
                  <a:prstClr val="white"/>
                </a:solidFill>
              </a:rPr>
              <a:t> </a:t>
            </a:r>
            <a:r>
              <a:rPr lang="en-US" altLang="ko-KR" sz="1200" dirty="0" smtClean="0">
                <a:solidFill>
                  <a:prstClr val="white"/>
                </a:solidFill>
              </a:rPr>
              <a:t>21.9%</a:t>
            </a:r>
            <a:r>
              <a:rPr lang="ko-KR" altLang="en-US" sz="1200" dirty="0" smtClean="0">
                <a:solidFill>
                  <a:prstClr val="white"/>
                </a:solidFill>
              </a:rPr>
              <a:t>로</a:t>
            </a:r>
            <a:r>
              <a:rPr lang="en-US" altLang="ko-KR" sz="1200" dirty="0" smtClean="0">
                <a:solidFill>
                  <a:prstClr val="white"/>
                </a:solidFill>
              </a:rPr>
              <a:t>   </a:t>
            </a:r>
          </a:p>
          <a:p>
            <a:pPr lvl="0"/>
            <a:r>
              <a:rPr lang="en-US" altLang="ko-KR" sz="1200" dirty="0" smtClean="0">
                <a:solidFill>
                  <a:prstClr val="white"/>
                </a:solidFill>
              </a:rPr>
              <a:t>30% </a:t>
            </a:r>
            <a:r>
              <a:rPr lang="ko-KR" altLang="en-US" sz="1200" dirty="0" smtClean="0">
                <a:solidFill>
                  <a:prstClr val="white"/>
                </a:solidFill>
              </a:rPr>
              <a:t>미만 </a:t>
            </a:r>
            <a:r>
              <a:rPr lang="en-US" altLang="ko-KR" sz="1200" dirty="0" smtClean="0">
                <a:solidFill>
                  <a:prstClr val="white"/>
                </a:solidFill>
              </a:rPr>
              <a:t>(2013.11)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1" name="한쪽 모서리가 잘린 사각형 10">
            <a:hlinkClick r:id="rId7" action="ppaction://hlinksldjump"/>
          </p:cNvPr>
          <p:cNvSpPr/>
          <p:nvPr/>
        </p:nvSpPr>
        <p:spPr>
          <a:xfrm>
            <a:off x="6156176" y="5301208"/>
            <a:ext cx="2592288" cy="340416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0B050"/>
                </a:solidFill>
              </a:rPr>
              <a:t>Warning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7" name="직사각형 6">
            <a:hlinkClick r:id="rId7" action="ppaction://hlinksldjump"/>
          </p:cNvPr>
          <p:cNvSpPr/>
          <p:nvPr/>
        </p:nvSpPr>
        <p:spPr>
          <a:xfrm>
            <a:off x="6236266" y="6273316"/>
            <a:ext cx="2440190" cy="3960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해당화면 이동</a:t>
            </a:r>
            <a:endParaRPr lang="ko-KR" altLang="en-US" b="1"/>
          </a:p>
        </p:txBody>
      </p:sp>
    </p:spTree>
    <p:extLst>
      <p:ext uri="{BB962C8B-B14F-4D97-AF65-F5344CB8AC3E}">
        <p14:creationId xmlns="" xmlns:p14="http://schemas.microsoft.com/office/powerpoint/2010/main" val="134327555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73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2" name="TextBox 25"/>
          <p:cNvSpPr txBox="1">
            <a:spLocks noChangeArrowheads="1"/>
          </p:cNvSpPr>
          <p:nvPr/>
        </p:nvSpPr>
        <p:spPr bwMode="gray">
          <a:xfrm>
            <a:off x="385396" y="287223"/>
            <a:ext cx="3798878" cy="36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ctr" latinLnBrk="0" hangingPunct="1">
              <a:spcBef>
                <a:spcPct val="50000"/>
              </a:spcBef>
            </a:pPr>
            <a:r>
              <a:rPr lang="ko-KR" altLang="en-US" sz="1800" dirty="0">
                <a:solidFill>
                  <a:prstClr val="white"/>
                </a:solidFill>
                <a:ea typeface="맑은 고딕" pitchFamily="50" charset="-127"/>
              </a:rPr>
              <a:t>▶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정책통계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–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선택화면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-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상세화면</a:t>
            </a:r>
            <a:endParaRPr lang="ko-KR" altLang="en-US" sz="1800" dirty="0">
              <a:solidFill>
                <a:prstClr val="white"/>
              </a:solidFill>
              <a:ea typeface="맑은 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85397" y="692696"/>
            <a:ext cx="840691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2"/>
          <p:cNvGrpSpPr/>
          <p:nvPr/>
        </p:nvGrpSpPr>
        <p:grpSpPr>
          <a:xfrm>
            <a:off x="438360" y="1520788"/>
            <a:ext cx="2810629" cy="2268252"/>
            <a:chOff x="438360" y="1520788"/>
            <a:chExt cx="2810629" cy="2268252"/>
          </a:xfrm>
        </p:grpSpPr>
        <p:sp>
          <p:nvSpPr>
            <p:cNvPr id="31" name="직사각형 30"/>
            <p:cNvSpPr/>
            <p:nvPr/>
          </p:nvSpPr>
          <p:spPr>
            <a:xfrm>
              <a:off x="482600" y="1520788"/>
              <a:ext cx="1296144" cy="10801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912143" y="1520788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82600" y="2708920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912143" y="2708920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오각형 37"/>
            <p:cNvSpPr/>
            <p:nvPr/>
          </p:nvSpPr>
          <p:spPr>
            <a:xfrm>
              <a:off x="611611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채무현황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오각형 38"/>
            <p:cNvSpPr/>
            <p:nvPr/>
          </p:nvSpPr>
          <p:spPr>
            <a:xfrm>
              <a:off x="2013573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72034" y="2359913"/>
              <a:ext cx="904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2013.11.1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38360" y="2008588"/>
              <a:ext cx="13724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18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4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83586" y="1844824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(21.9%)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29" name="오각형 128"/>
            <p:cNvSpPr/>
            <p:nvPr/>
          </p:nvSpPr>
          <p:spPr>
            <a:xfrm>
              <a:off x="2017388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solidFill>
                    <a:srgbClr val="4F81BD">
                      <a:lumMod val="50000"/>
                    </a:srgbClr>
                  </a:solidFill>
                </a:rPr>
                <a:t>채무액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912001" y="2049962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6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889363" y="1874008"/>
              <a:ext cx="10534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감축률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(7.8%)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47" name="오각형 146"/>
            <p:cNvSpPr/>
            <p:nvPr/>
          </p:nvSpPr>
          <p:spPr>
            <a:xfrm>
              <a:off x="611905" y="281693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오각형 147"/>
            <p:cNvSpPr/>
            <p:nvPr/>
          </p:nvSpPr>
          <p:spPr>
            <a:xfrm>
              <a:off x="2013867" y="281693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오각형 148"/>
            <p:cNvSpPr/>
            <p:nvPr/>
          </p:nvSpPr>
          <p:spPr>
            <a:xfrm>
              <a:off x="2020796" y="281647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투자기관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876497" y="3293540"/>
              <a:ext cx="13724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7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921955" y="3051952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(17.9%)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52" name="오각형 151"/>
            <p:cNvSpPr/>
            <p:nvPr/>
          </p:nvSpPr>
          <p:spPr>
            <a:xfrm>
              <a:off x="607517" y="281647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市 본청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41042" y="3284984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2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8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79492" y="3051952"/>
              <a:ext cx="1175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(41.7%)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3"/>
          <p:cNvGrpSpPr/>
          <p:nvPr/>
        </p:nvGrpSpPr>
        <p:grpSpPr>
          <a:xfrm>
            <a:off x="463218" y="3933056"/>
            <a:ext cx="2745069" cy="2304256"/>
            <a:chOff x="463218" y="3933056"/>
            <a:chExt cx="2745069" cy="2304256"/>
          </a:xfrm>
        </p:grpSpPr>
        <p:sp>
          <p:nvSpPr>
            <p:cNvPr id="83" name="직사각형 82"/>
            <p:cNvSpPr/>
            <p:nvPr/>
          </p:nvSpPr>
          <p:spPr>
            <a:xfrm>
              <a:off x="482600" y="3933056"/>
              <a:ext cx="1296144" cy="10801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912143" y="3933056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오각형 84"/>
            <p:cNvSpPr/>
            <p:nvPr/>
          </p:nvSpPr>
          <p:spPr>
            <a:xfrm>
              <a:off x="611905" y="404106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오각형 85"/>
            <p:cNvSpPr/>
            <p:nvPr/>
          </p:nvSpPr>
          <p:spPr>
            <a:xfrm>
              <a:off x="2013867" y="404106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오각형 86"/>
            <p:cNvSpPr/>
            <p:nvPr/>
          </p:nvSpPr>
          <p:spPr>
            <a:xfrm>
              <a:off x="2020796" y="404060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4F81BD">
                      <a:lumMod val="50000"/>
                    </a:srgbClr>
                  </a:solidFill>
                </a:rPr>
                <a:t>도시철도공사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964049" y="4537132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7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912227" y="4276088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(80.1%)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90" name="오각형 89"/>
            <p:cNvSpPr/>
            <p:nvPr/>
          </p:nvSpPr>
          <p:spPr>
            <a:xfrm>
              <a:off x="607517" y="4040608"/>
              <a:ext cx="1046310" cy="21602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rgbClr val="4F81BD">
                      <a:lumMod val="50000"/>
                    </a:srgbClr>
                  </a:solidFill>
                </a:rPr>
                <a:t>SH</a:t>
              </a:r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공사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3218" y="4517676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12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79492" y="4295544"/>
              <a:ext cx="1175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smtClean="0">
                  <a:solidFill>
                    <a:prstClr val="white"/>
                  </a:solidFill>
                </a:rPr>
                <a:t> </a:t>
              </a:r>
              <a:r>
                <a:rPr lang="ko-KR" altLang="en-US" sz="1050" b="1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b="1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b="1" dirty="0" smtClean="0">
                  <a:solidFill>
                    <a:prstClr val="white"/>
                  </a:solidFill>
                </a:rPr>
                <a:t>(17.5%)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482600" y="5157192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912143" y="5157192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2" name="오각형 141"/>
            <p:cNvSpPr/>
            <p:nvPr/>
          </p:nvSpPr>
          <p:spPr>
            <a:xfrm>
              <a:off x="611905" y="526520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오각형 142"/>
            <p:cNvSpPr/>
            <p:nvPr/>
          </p:nvSpPr>
          <p:spPr>
            <a:xfrm>
              <a:off x="2013867" y="526520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오각형 143"/>
            <p:cNvSpPr/>
            <p:nvPr/>
          </p:nvSpPr>
          <p:spPr>
            <a:xfrm>
              <a:off x="2020796" y="526474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4F81BD">
                      <a:lumMod val="50000"/>
                    </a:srgbClr>
                  </a:solidFill>
                </a:rPr>
                <a:t>농수산물공사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954321" y="5761268"/>
              <a:ext cx="1061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0.5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912227" y="5500224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(32.4%)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55" name="오각형 154"/>
            <p:cNvSpPr/>
            <p:nvPr/>
          </p:nvSpPr>
          <p:spPr>
            <a:xfrm>
              <a:off x="607517" y="526474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solidFill>
                    <a:srgbClr val="4F81BD">
                      <a:lumMod val="50000"/>
                    </a:srgbClr>
                  </a:solidFill>
                </a:rPr>
                <a:t>서울메트로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11858" y="576126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2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98948" y="5500224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(28.2%)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sp>
        <p:nvSpPr>
          <p:cNvPr id="160" name="직사각형 159"/>
          <p:cNvSpPr/>
          <p:nvPr/>
        </p:nvSpPr>
        <p:spPr>
          <a:xfrm>
            <a:off x="6094785" y="980728"/>
            <a:ext cx="2725686" cy="3813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Search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8344580" y="1031392"/>
            <a:ext cx="403884" cy="284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2" name="이등변 삼각형 161"/>
          <p:cNvSpPr/>
          <p:nvPr/>
        </p:nvSpPr>
        <p:spPr>
          <a:xfrm flipV="1">
            <a:off x="8417346" y="1101406"/>
            <a:ext cx="259110" cy="1543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14"/>
          <p:cNvGrpSpPr/>
          <p:nvPr/>
        </p:nvGrpSpPr>
        <p:grpSpPr>
          <a:xfrm>
            <a:off x="3317563" y="1520788"/>
            <a:ext cx="6701423" cy="4716523"/>
            <a:chOff x="3317563" y="1520788"/>
            <a:chExt cx="6701423" cy="4716523"/>
          </a:xfrm>
        </p:grpSpPr>
        <p:sp>
          <p:nvSpPr>
            <p:cNvPr id="163" name="직사각형 162"/>
            <p:cNvSpPr/>
            <p:nvPr/>
          </p:nvSpPr>
          <p:spPr>
            <a:xfrm>
              <a:off x="3347865" y="1520788"/>
              <a:ext cx="2592288" cy="38138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prstClr val="white"/>
                  </a:solidFill>
                </a:rPr>
                <a:t>기관별 부채비율</a:t>
              </a:r>
              <a:r>
                <a:rPr lang="en-US" altLang="ko-KR" dirty="0" smtClean="0">
                  <a:solidFill>
                    <a:prstClr val="white"/>
                  </a:solidFill>
                </a:rPr>
                <a:t>(%)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317563" y="1990581"/>
              <a:ext cx="204094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47864" y="1990581"/>
              <a:ext cx="2010642" cy="5232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446986" y="1990581"/>
              <a:ext cx="3301478" cy="5232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46986" y="2143889"/>
              <a:ext cx="4572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제조업생산지수</a:t>
              </a:r>
              <a:r>
                <a:rPr lang="en-US" altLang="ko-KR" sz="1200" dirty="0">
                  <a:solidFill>
                    <a:schemeClr val="bg1"/>
                  </a:solidFill>
                </a:rPr>
                <a:t>(2010=100) 85.5 </a:t>
              </a:r>
              <a:r>
                <a:rPr lang="en-US" altLang="ko-KR" sz="1200" dirty="0">
                  <a:solidFill>
                    <a:schemeClr val="bg1"/>
                  </a:solidFill>
                  <a:hlinkClick r:id="" action="ppaction://hlinkfile" tooltip="전월대비"/>
                </a:rPr>
                <a:t>-2.6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2013.09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6084167" y="1520788"/>
              <a:ext cx="2746921" cy="381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Talk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웃는 얼굴 11"/>
            <p:cNvSpPr/>
            <p:nvPr/>
          </p:nvSpPr>
          <p:spPr>
            <a:xfrm>
              <a:off x="8435585" y="1555051"/>
              <a:ext cx="312879" cy="289773"/>
            </a:xfrm>
            <a:prstGeom prst="smileyFac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337249" y="1953196"/>
              <a:ext cx="5483223" cy="428411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3347865" y="1902172"/>
              <a:ext cx="2592288" cy="10204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402768" y="2045903"/>
              <a:ext cx="5345695" cy="4082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5" name="차트 4"/>
          <p:cNvGraphicFramePr/>
          <p:nvPr>
            <p:extLst>
              <p:ext uri="{D42A27DB-BD31-4B8C-83A1-F6EECF244321}">
                <p14:modId xmlns="" xmlns:p14="http://schemas.microsoft.com/office/powerpoint/2010/main" val="2958494143"/>
              </p:ext>
            </p:extLst>
          </p:nvPr>
        </p:nvGraphicFramePr>
        <p:xfrm>
          <a:off x="3371551" y="2492896"/>
          <a:ext cx="5540177" cy="3616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5" name="직사각형 64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8892480" y="3109187"/>
            <a:ext cx="251520" cy="11839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MENU</a:t>
            </a:r>
            <a:endParaRPr lang="ko-KR" altLang="en-US" sz="1600" dirty="0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46378" y="980728"/>
            <a:ext cx="2785462" cy="381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기관별 부채비율</a:t>
            </a:r>
            <a:endParaRPr lang="ko-KR" altLang="en-US" sz="1600" dirty="0"/>
          </a:p>
        </p:txBody>
      </p:sp>
      <p:sp>
        <p:nvSpPr>
          <p:cNvPr id="67" name="이등변 삼각형 66"/>
          <p:cNvSpPr/>
          <p:nvPr/>
        </p:nvSpPr>
        <p:spPr>
          <a:xfrm flipV="1">
            <a:off x="2843808" y="1087900"/>
            <a:ext cx="216024" cy="19069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323528" y="6425718"/>
            <a:ext cx="72008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News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15616" y="6425718"/>
            <a:ext cx="7704856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8250" y="6462214"/>
            <a:ext cx="141164" cy="1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TextBox 93"/>
          <p:cNvSpPr txBox="1"/>
          <p:nvPr/>
        </p:nvSpPr>
        <p:spPr>
          <a:xfrm>
            <a:off x="1115616" y="6423139"/>
            <a:ext cx="777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dirty="0" smtClean="0">
                <a:solidFill>
                  <a:schemeClr val="bg1"/>
                </a:solidFill>
              </a:rPr>
              <a:t>10</a:t>
            </a:r>
            <a:r>
              <a:rPr lang="ko-KR" altLang="en-US" sz="950" dirty="0" smtClean="0">
                <a:solidFill>
                  <a:schemeClr val="bg1"/>
                </a:solidFill>
              </a:rPr>
              <a:t>월 광공업생산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전월비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2.1% </a:t>
            </a:r>
            <a:r>
              <a:rPr lang="ko-KR" altLang="en-US" sz="950" dirty="0" smtClean="0">
                <a:solidFill>
                  <a:schemeClr val="bg1"/>
                </a:solidFill>
              </a:rPr>
              <a:t>↓ </a:t>
            </a:r>
            <a:r>
              <a:rPr lang="en-US" altLang="ko-KR" sz="950" dirty="0" smtClean="0">
                <a:solidFill>
                  <a:schemeClr val="bg1"/>
                </a:solidFill>
              </a:rPr>
              <a:t>… “</a:t>
            </a:r>
            <a:r>
              <a:rPr lang="ko-KR" altLang="en-US" sz="950" dirty="0" smtClean="0">
                <a:solidFill>
                  <a:schemeClr val="bg1"/>
                </a:solidFill>
              </a:rPr>
              <a:t>내달부터 개선 예상</a:t>
            </a:r>
            <a:r>
              <a:rPr lang="en-US" altLang="ko-KR" sz="950" dirty="0" smtClean="0">
                <a:solidFill>
                  <a:schemeClr val="bg1"/>
                </a:solidFill>
              </a:rPr>
              <a:t>”  /  10</a:t>
            </a:r>
            <a:r>
              <a:rPr lang="ko-KR" altLang="en-US" sz="950" dirty="0" smtClean="0">
                <a:solidFill>
                  <a:schemeClr val="bg1"/>
                </a:solidFill>
              </a:rPr>
              <a:t>월 물가 전년比 </a:t>
            </a:r>
            <a:r>
              <a:rPr lang="en-US" altLang="ko-KR" sz="950" dirty="0" smtClean="0">
                <a:solidFill>
                  <a:schemeClr val="bg1"/>
                </a:solidFill>
              </a:rPr>
              <a:t>0.7% </a:t>
            </a:r>
            <a:r>
              <a:rPr lang="ko-KR" altLang="en-US" sz="950" dirty="0" smtClean="0">
                <a:solidFill>
                  <a:schemeClr val="bg1"/>
                </a:solidFill>
              </a:rPr>
              <a:t>상승 </a:t>
            </a:r>
            <a:r>
              <a:rPr lang="en-US" altLang="ko-KR" sz="950" dirty="0" smtClean="0">
                <a:solidFill>
                  <a:schemeClr val="bg1"/>
                </a:solidFill>
              </a:rPr>
              <a:t>..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전월比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0.3% </a:t>
            </a:r>
            <a:r>
              <a:rPr lang="ko-KR" altLang="en-US" sz="950" dirty="0" smtClean="0">
                <a:solidFill>
                  <a:schemeClr val="bg1"/>
                </a:solidFill>
              </a:rPr>
              <a:t>하락</a:t>
            </a:r>
            <a:r>
              <a:rPr lang="en-US" altLang="ko-KR" sz="950" dirty="0" smtClean="0">
                <a:solidFill>
                  <a:schemeClr val="bg1"/>
                </a:solidFill>
              </a:rPr>
              <a:t>, </a:t>
            </a:r>
            <a:r>
              <a:rPr lang="ko-KR" altLang="en-US" sz="950" dirty="0" smtClean="0">
                <a:solidFill>
                  <a:schemeClr val="bg1"/>
                </a:solidFill>
              </a:rPr>
              <a:t>서울시민 생활상 발표 </a:t>
            </a:r>
            <a:r>
              <a:rPr lang="en-US" altLang="ko-KR" sz="950" dirty="0" smtClean="0">
                <a:solidFill>
                  <a:schemeClr val="bg1"/>
                </a:solidFill>
              </a:rPr>
              <a:t> </a:t>
            </a:r>
            <a:endParaRPr lang="ko-KR" altLang="en-US" sz="950" dirty="0"/>
          </a:p>
        </p:txBody>
      </p:sp>
    </p:spTree>
    <p:extLst>
      <p:ext uri="{BB962C8B-B14F-4D97-AF65-F5344CB8AC3E}">
        <p14:creationId xmlns="" xmlns:p14="http://schemas.microsoft.com/office/powerpoint/2010/main" val="170080779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2" name="TextBox 25"/>
          <p:cNvSpPr txBox="1">
            <a:spLocks noChangeArrowheads="1"/>
          </p:cNvSpPr>
          <p:nvPr/>
        </p:nvSpPr>
        <p:spPr bwMode="gray">
          <a:xfrm>
            <a:off x="385396" y="287223"/>
            <a:ext cx="4258612" cy="36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400" tIns="43200" rIns="86400" bIns="43200" anchor="ctr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ctr" latinLnBrk="0" hangingPunct="1">
              <a:spcBef>
                <a:spcPct val="50000"/>
              </a:spcBef>
            </a:pPr>
            <a:r>
              <a:rPr lang="ko-KR" altLang="en-US" sz="1800" dirty="0">
                <a:solidFill>
                  <a:prstClr val="white"/>
                </a:solidFill>
                <a:ea typeface="맑은 고딕" pitchFamily="50" charset="-127"/>
              </a:rPr>
              <a:t>▶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정책통계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–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선택화면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-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상세화면</a:t>
            </a:r>
            <a:endParaRPr lang="ko-KR" altLang="en-US" sz="1800" dirty="0">
              <a:solidFill>
                <a:prstClr val="white"/>
              </a:solidFill>
              <a:ea typeface="맑은 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85397" y="692696"/>
            <a:ext cx="840691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6094785" y="980728"/>
            <a:ext cx="2725686" cy="3813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Search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8344580" y="1031392"/>
            <a:ext cx="403884" cy="284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2" name="이등변 삼각형 161"/>
          <p:cNvSpPr/>
          <p:nvPr/>
        </p:nvSpPr>
        <p:spPr>
          <a:xfrm flipV="1">
            <a:off x="8417346" y="1101406"/>
            <a:ext cx="259110" cy="1543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3347865" y="1520788"/>
            <a:ext cx="2592288" cy="3813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기관별 부채비율</a:t>
            </a:r>
            <a:r>
              <a:rPr lang="en-US" altLang="ko-KR" dirty="0" smtClean="0">
                <a:solidFill>
                  <a:prstClr val="white"/>
                </a:solidFill>
              </a:rPr>
              <a:t>(%)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47865" y="1520788"/>
            <a:ext cx="5483223" cy="4716524"/>
            <a:chOff x="3347865" y="1520788"/>
            <a:chExt cx="5483223" cy="4716524"/>
          </a:xfrm>
        </p:grpSpPr>
        <p:sp>
          <p:nvSpPr>
            <p:cNvPr id="166" name="직사각형 165"/>
            <p:cNvSpPr/>
            <p:nvPr/>
          </p:nvSpPr>
          <p:spPr>
            <a:xfrm>
              <a:off x="6084167" y="1520788"/>
              <a:ext cx="2746921" cy="381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prstClr val="black"/>
                  </a:solidFill>
                </a:rPr>
                <a:t>Talk</a:t>
              </a:r>
              <a:endParaRPr lang="ko-KR" altLang="en-US" b="1" dirty="0">
                <a:solidFill>
                  <a:prstClr val="black"/>
                </a:solidFill>
              </a:endParaRPr>
            </a:p>
          </p:txBody>
        </p:sp>
        <p:sp>
          <p:nvSpPr>
            <p:cNvPr id="12" name="웃는 얼굴 11"/>
            <p:cNvSpPr/>
            <p:nvPr/>
          </p:nvSpPr>
          <p:spPr>
            <a:xfrm>
              <a:off x="8435585" y="1555051"/>
              <a:ext cx="312879" cy="289773"/>
            </a:xfrm>
            <a:prstGeom prst="smileyFac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347865" y="2060848"/>
              <a:ext cx="5483223" cy="4176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6084167" y="1870156"/>
              <a:ext cx="2746921" cy="190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78337833"/>
              </p:ext>
            </p:extLst>
          </p:nvPr>
        </p:nvGraphicFramePr>
        <p:xfrm>
          <a:off x="7092280" y="2132857"/>
          <a:ext cx="1744513" cy="3898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513"/>
              </a:tblGrid>
              <a:tr h="207827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2" marR="33232" marT="3599" marB="359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682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 현재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목표대비 차질</a:t>
                      </a:r>
                    </a:p>
                    <a:p>
                      <a:pPr latinLnBrk="1">
                        <a:lnSpc>
                          <a:spcPts val="1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2" marR="33232" marT="3599" marB="359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30481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2" marR="33232" marT="3599" marB="359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200292" y="2165013"/>
            <a:ext cx="792088" cy="1325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WARNING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36296" y="5759678"/>
            <a:ext cx="1512168" cy="2616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Write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81" name="실행 단추: 끝 80">
            <a:hlinkClick r:id="" action="ppaction://noaction" highlightClick="1"/>
          </p:cNvPr>
          <p:cNvSpPr/>
          <p:nvPr/>
        </p:nvSpPr>
        <p:spPr>
          <a:xfrm rot="5400000" flipH="1">
            <a:off x="8557211" y="3021723"/>
            <a:ext cx="287458" cy="239064"/>
          </a:xfrm>
          <a:prstGeom prst="actionButtonEnd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1" name="실행 단추: 끝 110">
            <a:hlinkClick r:id="" action="ppaction://noaction" highlightClick="1"/>
          </p:cNvPr>
          <p:cNvSpPr/>
          <p:nvPr/>
        </p:nvSpPr>
        <p:spPr>
          <a:xfrm rot="5400000">
            <a:off x="8572545" y="5500707"/>
            <a:ext cx="231401" cy="192444"/>
          </a:xfrm>
          <a:prstGeom prst="actionButtonEnd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92023" y="3284306"/>
            <a:ext cx="200284" cy="21609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142"/>
          <p:cNvGrpSpPr>
            <a:grpSpLocks/>
          </p:cNvGrpSpPr>
          <p:nvPr/>
        </p:nvGrpSpPr>
        <p:grpSpPr bwMode="auto">
          <a:xfrm>
            <a:off x="3359002" y="2123917"/>
            <a:ext cx="3641723" cy="357187"/>
            <a:chOff x="8077771" y="1412776"/>
            <a:chExt cx="3943690" cy="357187"/>
          </a:xfrm>
        </p:grpSpPr>
        <p:pic>
          <p:nvPicPr>
            <p:cNvPr id="63" name="Picture 31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77771" y="1412776"/>
              <a:ext cx="3943690" cy="3571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4" name="Picture 31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93360" y="1529550"/>
              <a:ext cx="145658" cy="1236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5" name="TextBox 300"/>
            <p:cNvSpPr txBox="1">
              <a:spLocks noChangeArrowheads="1"/>
            </p:cNvSpPr>
            <p:nvPr/>
          </p:nvSpPr>
          <p:spPr bwMode="auto">
            <a:xfrm>
              <a:off x="8430931" y="1484784"/>
              <a:ext cx="78802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endParaRPr lang="ko-KR" altLang="en-US" sz="900" b="0" dirty="0">
                <a:ea typeface="맑은 고딕" pitchFamily="50" charset="-127"/>
              </a:endParaRPr>
            </a:p>
          </p:txBody>
        </p:sp>
        <p:sp>
          <p:nvSpPr>
            <p:cNvPr id="66" name="TextBox 301"/>
            <p:cNvSpPr txBox="1">
              <a:spLocks noChangeArrowheads="1"/>
            </p:cNvSpPr>
            <p:nvPr/>
          </p:nvSpPr>
          <p:spPr bwMode="auto">
            <a:xfrm>
              <a:off x="9124588" y="1484784"/>
              <a:ext cx="578677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ea typeface="맑은 고딕" pitchFamily="50" charset="-127"/>
                </a:rPr>
                <a:t>원인파악</a:t>
              </a:r>
            </a:p>
          </p:txBody>
        </p:sp>
        <p:pic>
          <p:nvPicPr>
            <p:cNvPr id="67" name="Picture 31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01456" y="1543816"/>
              <a:ext cx="124849" cy="951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8" name="Picture 31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37252" y="1543816"/>
              <a:ext cx="124849" cy="951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3" name="TextBox 301"/>
            <p:cNvSpPr txBox="1">
              <a:spLocks noChangeArrowheads="1"/>
            </p:cNvSpPr>
            <p:nvPr/>
          </p:nvSpPr>
          <p:spPr bwMode="auto">
            <a:xfrm>
              <a:off x="8345381" y="1484784"/>
              <a:ext cx="578677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ea typeface="맑은 고딕" pitchFamily="50" charset="-127"/>
                </a:rPr>
                <a:t>상황보고</a:t>
              </a:r>
            </a:p>
          </p:txBody>
        </p:sp>
        <p:sp>
          <p:nvSpPr>
            <p:cNvPr id="74" name="TextBox 301"/>
            <p:cNvSpPr txBox="1">
              <a:spLocks noChangeArrowheads="1"/>
            </p:cNvSpPr>
            <p:nvPr/>
          </p:nvSpPr>
          <p:spPr bwMode="auto">
            <a:xfrm>
              <a:off x="9862101" y="1484784"/>
              <a:ext cx="578677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ea typeface="맑은 고딕" pitchFamily="50" charset="-127"/>
                </a:rPr>
                <a:t>대책수립</a:t>
              </a: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3371551" y="2606715"/>
            <a:ext cx="2064545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</a:rPr>
              <a:t>SH</a:t>
            </a: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</a:rPr>
              <a:t>공사장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</a:rPr>
              <a:t>기획조정실장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541073" y="2621813"/>
            <a:ext cx="504056" cy="216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확인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6095224" y="2621813"/>
            <a:ext cx="905501" cy="216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수신인 검색</a:t>
            </a:r>
          </a:p>
        </p:txBody>
      </p:sp>
      <p:grpSp>
        <p:nvGrpSpPr>
          <p:cNvPr id="7" name="그룹 142"/>
          <p:cNvGrpSpPr>
            <a:grpSpLocks/>
          </p:cNvGrpSpPr>
          <p:nvPr/>
        </p:nvGrpSpPr>
        <p:grpSpPr bwMode="auto">
          <a:xfrm>
            <a:off x="3359002" y="3002830"/>
            <a:ext cx="3641723" cy="357187"/>
            <a:chOff x="8077771" y="1412776"/>
            <a:chExt cx="3943690" cy="357187"/>
          </a:xfrm>
        </p:grpSpPr>
        <p:pic>
          <p:nvPicPr>
            <p:cNvPr id="94" name="Picture 31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77771" y="1412776"/>
              <a:ext cx="3943690" cy="3571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5" name="Picture 31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93360" y="1529550"/>
              <a:ext cx="145658" cy="1236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6" name="TextBox 300"/>
            <p:cNvSpPr txBox="1">
              <a:spLocks noChangeArrowheads="1"/>
            </p:cNvSpPr>
            <p:nvPr/>
          </p:nvSpPr>
          <p:spPr bwMode="auto">
            <a:xfrm>
              <a:off x="8430931" y="1484784"/>
              <a:ext cx="78802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endParaRPr lang="ko-KR" altLang="en-US" sz="900" b="0" dirty="0">
                <a:ea typeface="맑은 고딕" pitchFamily="50" charset="-127"/>
              </a:endParaRPr>
            </a:p>
          </p:txBody>
        </p:sp>
        <p:sp>
          <p:nvSpPr>
            <p:cNvPr id="97" name="TextBox 301"/>
            <p:cNvSpPr txBox="1">
              <a:spLocks noChangeArrowheads="1"/>
            </p:cNvSpPr>
            <p:nvPr/>
          </p:nvSpPr>
          <p:spPr bwMode="auto">
            <a:xfrm>
              <a:off x="9124588" y="1484784"/>
              <a:ext cx="453691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ea typeface="맑은 고딕" pitchFamily="50" charset="-127"/>
                </a:rPr>
                <a:t>담당자</a:t>
              </a:r>
            </a:p>
          </p:txBody>
        </p:sp>
        <p:pic>
          <p:nvPicPr>
            <p:cNvPr id="98" name="Picture 31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01456" y="1543816"/>
              <a:ext cx="124849" cy="951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9" name="Picture 31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37252" y="1543816"/>
              <a:ext cx="124849" cy="951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0" name="TextBox 301"/>
            <p:cNvSpPr txBox="1">
              <a:spLocks noChangeArrowheads="1"/>
            </p:cNvSpPr>
            <p:nvPr/>
          </p:nvSpPr>
          <p:spPr bwMode="auto">
            <a:xfrm>
              <a:off x="8345381" y="1484784"/>
              <a:ext cx="578677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ea typeface="맑은 고딕" pitchFamily="50" charset="-127"/>
                </a:rPr>
                <a:t>담당임원</a:t>
              </a:r>
            </a:p>
          </p:txBody>
        </p:sp>
        <p:sp>
          <p:nvSpPr>
            <p:cNvPr id="101" name="TextBox 301"/>
            <p:cNvSpPr txBox="1">
              <a:spLocks noChangeArrowheads="1"/>
            </p:cNvSpPr>
            <p:nvPr/>
          </p:nvSpPr>
          <p:spPr bwMode="auto">
            <a:xfrm>
              <a:off x="9862101" y="1484784"/>
              <a:ext cx="453691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ea typeface="맑은 고딕" pitchFamily="50" charset="-127"/>
                </a:rPr>
                <a:t>참조자</a:t>
              </a: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3419872" y="3516108"/>
            <a:ext cx="3528392" cy="83511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직선 연결선 134"/>
          <p:cNvCxnSpPr/>
          <p:nvPr/>
        </p:nvCxnSpPr>
        <p:spPr>
          <a:xfrm>
            <a:off x="3419872" y="3776188"/>
            <a:ext cx="3532339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419872" y="4041068"/>
            <a:ext cx="3532748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8" name="TextBox 137"/>
          <p:cNvSpPr txBox="1"/>
          <p:nvPr/>
        </p:nvSpPr>
        <p:spPr>
          <a:xfrm>
            <a:off x="3444050" y="3530024"/>
            <a:ext cx="626209" cy="21544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800" b="1" dirty="0"/>
              <a:t>담당임원</a:t>
            </a:r>
          </a:p>
        </p:txBody>
      </p:sp>
      <p:sp>
        <p:nvSpPr>
          <p:cNvPr id="139" name="곱셈 기호 138"/>
          <p:cNvSpPr/>
          <p:nvPr/>
        </p:nvSpPr>
        <p:spPr>
          <a:xfrm>
            <a:off x="6735659" y="3797816"/>
            <a:ext cx="212605" cy="194396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곱셈 기호 163"/>
          <p:cNvSpPr/>
          <p:nvPr/>
        </p:nvSpPr>
        <p:spPr>
          <a:xfrm>
            <a:off x="6735659" y="3530638"/>
            <a:ext cx="212605" cy="194396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/>
          <p:cNvSpPr txBox="1"/>
          <p:nvPr/>
        </p:nvSpPr>
        <p:spPr>
          <a:xfrm>
            <a:off x="4117621" y="3530024"/>
            <a:ext cx="554201" cy="21544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800" b="1" dirty="0"/>
              <a:t>담당자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716016" y="3530024"/>
            <a:ext cx="432048" cy="21544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800" b="1" dirty="0" smtClean="0"/>
              <a:t>참조</a:t>
            </a:r>
            <a:endParaRPr lang="ko-KR" altLang="en-US" sz="800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3424176" y="4437112"/>
            <a:ext cx="3524088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000 </a:t>
            </a:r>
            <a:r>
              <a:rPr lang="ko-KR" altLang="en-US" sz="1000" dirty="0" smtClean="0"/>
              <a:t>국장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과장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님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r>
              <a:rPr lang="en-US" altLang="ko-KR" sz="1000" dirty="0" smtClean="0"/>
              <a:t>00 </a:t>
            </a:r>
            <a:r>
              <a:rPr lang="ko-KR" altLang="en-US" sz="1000" dirty="0" smtClean="0"/>
              <a:t>공사 부채 감축노력이 부족해 보입니다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내용 확인</a:t>
            </a:r>
            <a:endParaRPr lang="en-US" altLang="ko-KR" sz="1000" dirty="0" smtClean="0"/>
          </a:p>
          <a:p>
            <a:r>
              <a:rPr lang="ko-KR" altLang="en-US" sz="1000" dirty="0" smtClean="0"/>
              <a:t>하시고</a:t>
            </a:r>
            <a:r>
              <a:rPr lang="en-US" altLang="ko-KR" sz="1000" dirty="0"/>
              <a:t>, </a:t>
            </a:r>
            <a:r>
              <a:rPr lang="ko-KR" altLang="en-US" sz="1000" dirty="0"/>
              <a:t>금주 금요일까지 별도 보고하시기 바랍니다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(2013.11.1. </a:t>
            </a:r>
            <a:r>
              <a:rPr lang="ko-KR" altLang="en-US" sz="1000" dirty="0" smtClean="0"/>
              <a:t>서울시장</a:t>
            </a:r>
            <a:r>
              <a:rPr lang="en-US" altLang="ko-KR" sz="1000" dirty="0" smtClean="0"/>
              <a:t>)</a:t>
            </a:r>
          </a:p>
        </p:txBody>
      </p:sp>
      <p:sp>
        <p:nvSpPr>
          <p:cNvPr id="170" name="모서리가 둥근 직사각형 169"/>
          <p:cNvSpPr/>
          <p:nvPr/>
        </p:nvSpPr>
        <p:spPr>
          <a:xfrm>
            <a:off x="3839757" y="5744289"/>
            <a:ext cx="676755" cy="276999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S</a:t>
            </a:r>
            <a:r>
              <a:rPr lang="en-US" altLang="ko-KR" sz="1200" dirty="0" smtClean="0">
                <a:solidFill>
                  <a:prstClr val="white"/>
                </a:solidFill>
              </a:rPr>
              <a:t>ave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4732371" y="5744289"/>
            <a:ext cx="676755" cy="276999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S</a:t>
            </a:r>
            <a:r>
              <a:rPr lang="en-US" altLang="ko-KR" sz="1200" dirty="0" smtClean="0">
                <a:solidFill>
                  <a:prstClr val="white"/>
                </a:solidFill>
              </a:rPr>
              <a:t>end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5630184" y="5744289"/>
            <a:ext cx="958040" cy="276999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Cancel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424176" y="5235007"/>
            <a:ext cx="2515977" cy="2462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0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6045129" y="5235007"/>
            <a:ext cx="903135" cy="245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</a:t>
            </a:r>
            <a:r>
              <a:rPr lang="en-US" altLang="ko-KR" sz="1400" dirty="0" smtClean="0"/>
              <a:t>earch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020272" y="3068960"/>
            <a:ext cx="1512168" cy="923252"/>
          </a:xfrm>
          <a:prstGeom prst="wedgeRoundRectCallout">
            <a:avLst>
              <a:gd name="adj1" fmla="val -30787"/>
              <a:gd name="adj2" fmla="val 103592"/>
              <a:gd name="adj3" fmla="val 166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주무관님</a:t>
            </a:r>
            <a:r>
              <a:rPr lang="en-US" altLang="ko-KR" sz="900" dirty="0" smtClean="0">
                <a:solidFill>
                  <a:schemeClr val="tx1"/>
                </a:solidFill>
              </a:rPr>
              <a:t>.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내용 확인하시고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원인조사하여</a:t>
            </a:r>
            <a:r>
              <a:rPr lang="ko-KR" altLang="en-US" sz="900" dirty="0" smtClean="0">
                <a:solidFill>
                  <a:schemeClr val="tx1"/>
                </a:solidFill>
              </a:rPr>
              <a:t> 금주 수요일 까지 보고 바랍니다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   홍길동 </a:t>
            </a:r>
            <a:r>
              <a:rPr lang="en-US" altLang="ko-KR" sz="900" dirty="0" smtClean="0">
                <a:solidFill>
                  <a:schemeClr val="tx1"/>
                </a:solidFill>
              </a:rPr>
              <a:t>2013-11-1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8892480" y="3109187"/>
            <a:ext cx="251520" cy="11839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MENU</a:t>
            </a:r>
            <a:endParaRPr lang="ko-KR" altLang="en-US" sz="1600" dirty="0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346378" y="980728"/>
            <a:ext cx="2785462" cy="381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기관별 부채비율</a:t>
            </a:r>
            <a:endParaRPr lang="ko-KR" altLang="en-US" sz="1600" dirty="0"/>
          </a:p>
        </p:txBody>
      </p:sp>
      <p:sp>
        <p:nvSpPr>
          <p:cNvPr id="105" name="이등변 삼각형 104"/>
          <p:cNvSpPr/>
          <p:nvPr/>
        </p:nvSpPr>
        <p:spPr>
          <a:xfrm flipV="1">
            <a:off x="2843808" y="1087900"/>
            <a:ext cx="216024" cy="19069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2"/>
          <p:cNvGrpSpPr/>
          <p:nvPr/>
        </p:nvGrpSpPr>
        <p:grpSpPr>
          <a:xfrm>
            <a:off x="438360" y="1520788"/>
            <a:ext cx="2810629" cy="2268252"/>
            <a:chOff x="438360" y="1520788"/>
            <a:chExt cx="2810629" cy="2268252"/>
          </a:xfrm>
        </p:grpSpPr>
        <p:sp>
          <p:nvSpPr>
            <p:cNvPr id="107" name="직사각형 106"/>
            <p:cNvSpPr/>
            <p:nvPr/>
          </p:nvSpPr>
          <p:spPr>
            <a:xfrm>
              <a:off x="482600" y="1520788"/>
              <a:ext cx="1296144" cy="10801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1912143" y="1520788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482600" y="2708920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912143" y="2708920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오각형 111"/>
            <p:cNvSpPr/>
            <p:nvPr/>
          </p:nvSpPr>
          <p:spPr>
            <a:xfrm>
              <a:off x="611611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채무현황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3" name="오각형 112"/>
            <p:cNvSpPr/>
            <p:nvPr/>
          </p:nvSpPr>
          <p:spPr>
            <a:xfrm>
              <a:off x="2013573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72034" y="2359913"/>
              <a:ext cx="904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2013.11.1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38360" y="2008588"/>
              <a:ext cx="13724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18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4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83586" y="1844824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(21.9%)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18" name="오각형 117"/>
            <p:cNvSpPr/>
            <p:nvPr/>
          </p:nvSpPr>
          <p:spPr>
            <a:xfrm>
              <a:off x="2017388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solidFill>
                    <a:srgbClr val="4F81BD">
                      <a:lumMod val="50000"/>
                    </a:srgbClr>
                  </a:solidFill>
                </a:rPr>
                <a:t>채무액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912001" y="2049962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6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889363" y="1874008"/>
              <a:ext cx="10534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감축률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(7.8%)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21" name="오각형 120"/>
            <p:cNvSpPr/>
            <p:nvPr/>
          </p:nvSpPr>
          <p:spPr>
            <a:xfrm>
              <a:off x="611905" y="281693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오각형 121"/>
            <p:cNvSpPr/>
            <p:nvPr/>
          </p:nvSpPr>
          <p:spPr>
            <a:xfrm>
              <a:off x="2013867" y="281693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오각형 122"/>
            <p:cNvSpPr/>
            <p:nvPr/>
          </p:nvSpPr>
          <p:spPr>
            <a:xfrm>
              <a:off x="2020796" y="281647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투자기관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876497" y="3293540"/>
              <a:ext cx="13724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7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921955" y="3051952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(17.9%)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32" name="오각형 131"/>
            <p:cNvSpPr/>
            <p:nvPr/>
          </p:nvSpPr>
          <p:spPr>
            <a:xfrm>
              <a:off x="607517" y="281647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市 본청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41042" y="3284984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2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8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79492" y="3051952"/>
              <a:ext cx="1175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(41.7%)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8" name="그룹 13"/>
          <p:cNvGrpSpPr/>
          <p:nvPr/>
        </p:nvGrpSpPr>
        <p:grpSpPr>
          <a:xfrm>
            <a:off x="463218" y="3933056"/>
            <a:ext cx="2745069" cy="2304256"/>
            <a:chOff x="463218" y="3933056"/>
            <a:chExt cx="2745069" cy="2304256"/>
          </a:xfrm>
        </p:grpSpPr>
        <p:sp>
          <p:nvSpPr>
            <p:cNvPr id="175" name="직사각형 174"/>
            <p:cNvSpPr/>
            <p:nvPr/>
          </p:nvSpPr>
          <p:spPr>
            <a:xfrm>
              <a:off x="482600" y="3933056"/>
              <a:ext cx="1296144" cy="10801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912143" y="3933056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오각형 176"/>
            <p:cNvSpPr/>
            <p:nvPr/>
          </p:nvSpPr>
          <p:spPr>
            <a:xfrm>
              <a:off x="611905" y="404106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8" name="오각형 177"/>
            <p:cNvSpPr/>
            <p:nvPr/>
          </p:nvSpPr>
          <p:spPr>
            <a:xfrm>
              <a:off x="2013867" y="404106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9" name="오각형 178"/>
            <p:cNvSpPr/>
            <p:nvPr/>
          </p:nvSpPr>
          <p:spPr>
            <a:xfrm>
              <a:off x="2020796" y="404060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4F81BD">
                      <a:lumMod val="50000"/>
                    </a:srgbClr>
                  </a:solidFill>
                </a:rPr>
                <a:t>도시철도공사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964049" y="4537132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7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1912227" y="4276088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(80.1%)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82" name="오각형 181"/>
            <p:cNvSpPr/>
            <p:nvPr/>
          </p:nvSpPr>
          <p:spPr>
            <a:xfrm>
              <a:off x="607517" y="4040608"/>
              <a:ext cx="1046310" cy="21602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rgbClr val="4F81BD">
                      <a:lumMod val="50000"/>
                    </a:srgbClr>
                  </a:solidFill>
                </a:rPr>
                <a:t>SH</a:t>
              </a:r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공사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463218" y="4517676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12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79492" y="4295544"/>
              <a:ext cx="1175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smtClean="0">
                  <a:solidFill>
                    <a:prstClr val="white"/>
                  </a:solidFill>
                </a:rPr>
                <a:t> </a:t>
              </a:r>
              <a:r>
                <a:rPr lang="ko-KR" altLang="en-US" sz="1050" b="1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b="1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b="1" dirty="0" smtClean="0">
                  <a:solidFill>
                    <a:prstClr val="white"/>
                  </a:solidFill>
                </a:rPr>
                <a:t>(17.5%)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482600" y="5157192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912143" y="5157192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7" name="오각형 186"/>
            <p:cNvSpPr/>
            <p:nvPr/>
          </p:nvSpPr>
          <p:spPr>
            <a:xfrm>
              <a:off x="611905" y="526520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8" name="오각형 187"/>
            <p:cNvSpPr/>
            <p:nvPr/>
          </p:nvSpPr>
          <p:spPr>
            <a:xfrm>
              <a:off x="2013867" y="526520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9" name="오각형 188"/>
            <p:cNvSpPr/>
            <p:nvPr/>
          </p:nvSpPr>
          <p:spPr>
            <a:xfrm>
              <a:off x="2020796" y="526474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4F81BD">
                      <a:lumMod val="50000"/>
                    </a:srgbClr>
                  </a:solidFill>
                </a:rPr>
                <a:t>농수산물공사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1954321" y="5761268"/>
              <a:ext cx="1061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0.5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912227" y="5500224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(32.4%)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92" name="오각형 191"/>
            <p:cNvSpPr/>
            <p:nvPr/>
          </p:nvSpPr>
          <p:spPr>
            <a:xfrm>
              <a:off x="607517" y="526474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solidFill>
                    <a:srgbClr val="4F81BD">
                      <a:lumMod val="50000"/>
                    </a:srgbClr>
                  </a:solidFill>
                </a:rPr>
                <a:t>서울메트로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11858" y="576126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2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498948" y="5500224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(28.2%)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323528" y="6425718"/>
            <a:ext cx="72008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News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115616" y="6425718"/>
            <a:ext cx="7704856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9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8250" y="6462214"/>
            <a:ext cx="141164" cy="1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8" name="TextBox 197"/>
          <p:cNvSpPr txBox="1"/>
          <p:nvPr/>
        </p:nvSpPr>
        <p:spPr>
          <a:xfrm>
            <a:off x="1115616" y="6423139"/>
            <a:ext cx="777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dirty="0" smtClean="0">
                <a:solidFill>
                  <a:schemeClr val="bg1"/>
                </a:solidFill>
              </a:rPr>
              <a:t>10</a:t>
            </a:r>
            <a:r>
              <a:rPr lang="ko-KR" altLang="en-US" sz="950" dirty="0" smtClean="0">
                <a:solidFill>
                  <a:schemeClr val="bg1"/>
                </a:solidFill>
              </a:rPr>
              <a:t>월 광공업생산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전월비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2.1% </a:t>
            </a:r>
            <a:r>
              <a:rPr lang="ko-KR" altLang="en-US" sz="950" dirty="0" smtClean="0">
                <a:solidFill>
                  <a:schemeClr val="bg1"/>
                </a:solidFill>
              </a:rPr>
              <a:t>↓ </a:t>
            </a:r>
            <a:r>
              <a:rPr lang="en-US" altLang="ko-KR" sz="950" dirty="0" smtClean="0">
                <a:solidFill>
                  <a:schemeClr val="bg1"/>
                </a:solidFill>
              </a:rPr>
              <a:t>… “</a:t>
            </a:r>
            <a:r>
              <a:rPr lang="ko-KR" altLang="en-US" sz="950" dirty="0" smtClean="0">
                <a:solidFill>
                  <a:schemeClr val="bg1"/>
                </a:solidFill>
              </a:rPr>
              <a:t>내달부터 개선 예상</a:t>
            </a:r>
            <a:r>
              <a:rPr lang="en-US" altLang="ko-KR" sz="950" dirty="0" smtClean="0">
                <a:solidFill>
                  <a:schemeClr val="bg1"/>
                </a:solidFill>
              </a:rPr>
              <a:t>”  /  10</a:t>
            </a:r>
            <a:r>
              <a:rPr lang="ko-KR" altLang="en-US" sz="950" dirty="0" smtClean="0">
                <a:solidFill>
                  <a:schemeClr val="bg1"/>
                </a:solidFill>
              </a:rPr>
              <a:t>월 물가 전년比 </a:t>
            </a:r>
            <a:r>
              <a:rPr lang="en-US" altLang="ko-KR" sz="950" dirty="0" smtClean="0">
                <a:solidFill>
                  <a:schemeClr val="bg1"/>
                </a:solidFill>
              </a:rPr>
              <a:t>0.7% </a:t>
            </a:r>
            <a:r>
              <a:rPr lang="ko-KR" altLang="en-US" sz="950" dirty="0" smtClean="0">
                <a:solidFill>
                  <a:schemeClr val="bg1"/>
                </a:solidFill>
              </a:rPr>
              <a:t>상승 </a:t>
            </a:r>
            <a:r>
              <a:rPr lang="en-US" altLang="ko-KR" sz="950" dirty="0" smtClean="0">
                <a:solidFill>
                  <a:schemeClr val="bg1"/>
                </a:solidFill>
              </a:rPr>
              <a:t>..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전월比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0.3% </a:t>
            </a:r>
            <a:r>
              <a:rPr lang="ko-KR" altLang="en-US" sz="950" dirty="0" smtClean="0">
                <a:solidFill>
                  <a:schemeClr val="bg1"/>
                </a:solidFill>
              </a:rPr>
              <a:t>하락</a:t>
            </a:r>
            <a:r>
              <a:rPr lang="en-US" altLang="ko-KR" sz="950" dirty="0" smtClean="0">
                <a:solidFill>
                  <a:schemeClr val="bg1"/>
                </a:solidFill>
              </a:rPr>
              <a:t>, </a:t>
            </a:r>
            <a:r>
              <a:rPr lang="ko-KR" altLang="en-US" sz="950" dirty="0" smtClean="0">
                <a:solidFill>
                  <a:schemeClr val="bg1"/>
                </a:solidFill>
              </a:rPr>
              <a:t>서울시민 생활상 발표 </a:t>
            </a:r>
            <a:r>
              <a:rPr lang="en-US" altLang="ko-KR" sz="950" dirty="0" smtClean="0">
                <a:solidFill>
                  <a:schemeClr val="bg1"/>
                </a:solidFill>
              </a:rPr>
              <a:t> </a:t>
            </a:r>
            <a:endParaRPr lang="ko-KR" altLang="en-US" sz="950" dirty="0"/>
          </a:p>
        </p:txBody>
      </p:sp>
    </p:spTree>
    <p:extLst>
      <p:ext uri="{BB962C8B-B14F-4D97-AF65-F5344CB8AC3E}">
        <p14:creationId xmlns="" xmlns:p14="http://schemas.microsoft.com/office/powerpoint/2010/main" val="3313052847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9" grpId="0" animBg="1"/>
      <p:bldP spid="169" grpId="0" animBg="1"/>
      <p:bldP spid="171" grpId="0" animBg="1"/>
      <p:bldP spid="11" grpId="0" animBg="1"/>
      <p:bldP spid="1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2" name="TextBox 25"/>
          <p:cNvSpPr txBox="1">
            <a:spLocks noChangeArrowheads="1"/>
          </p:cNvSpPr>
          <p:nvPr/>
        </p:nvSpPr>
        <p:spPr bwMode="gray">
          <a:xfrm>
            <a:off x="385396" y="287223"/>
            <a:ext cx="3798878" cy="36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ctr" latinLnBrk="0" hangingPunct="1">
              <a:spcBef>
                <a:spcPct val="50000"/>
              </a:spcBef>
            </a:pPr>
            <a:r>
              <a:rPr lang="ko-KR" altLang="en-US" sz="1800" dirty="0">
                <a:solidFill>
                  <a:prstClr val="white"/>
                </a:solidFill>
                <a:ea typeface="맑은 고딕" pitchFamily="50" charset="-127"/>
              </a:rPr>
              <a:t>▶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정책통계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–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선택화면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-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상세화면</a:t>
            </a:r>
            <a:endParaRPr lang="ko-KR" altLang="en-US" sz="1800" dirty="0">
              <a:solidFill>
                <a:prstClr val="white"/>
              </a:solidFill>
              <a:ea typeface="맑은 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85397" y="692696"/>
            <a:ext cx="840691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/>
          <p:cNvSpPr/>
          <p:nvPr/>
        </p:nvSpPr>
        <p:spPr>
          <a:xfrm>
            <a:off x="6094785" y="980728"/>
            <a:ext cx="2725686" cy="3813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Search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8344580" y="1031392"/>
            <a:ext cx="403884" cy="2840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2" name="이등변 삼각형 161"/>
          <p:cNvSpPr/>
          <p:nvPr/>
        </p:nvSpPr>
        <p:spPr>
          <a:xfrm flipV="1">
            <a:off x="8417346" y="1101406"/>
            <a:ext cx="259110" cy="15437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3347865" y="1520788"/>
            <a:ext cx="2592288" cy="3813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기관별 부채비율</a:t>
            </a:r>
            <a:r>
              <a:rPr lang="en-US" altLang="ko-KR" dirty="0" smtClean="0">
                <a:solidFill>
                  <a:prstClr val="white"/>
                </a:solidFill>
              </a:rPr>
              <a:t>(%)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47865" y="1520788"/>
            <a:ext cx="5483223" cy="4716524"/>
            <a:chOff x="3347865" y="1520788"/>
            <a:chExt cx="5483223" cy="4716524"/>
          </a:xfrm>
        </p:grpSpPr>
        <p:sp>
          <p:nvSpPr>
            <p:cNvPr id="166" name="직사각형 165"/>
            <p:cNvSpPr/>
            <p:nvPr/>
          </p:nvSpPr>
          <p:spPr>
            <a:xfrm>
              <a:off x="6084167" y="1520788"/>
              <a:ext cx="2746921" cy="381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prstClr val="black"/>
                  </a:solidFill>
                </a:rPr>
                <a:t>Talk</a:t>
              </a:r>
              <a:endParaRPr lang="ko-KR" altLang="en-US" b="1" dirty="0">
                <a:solidFill>
                  <a:prstClr val="black"/>
                </a:solidFill>
              </a:endParaRPr>
            </a:p>
          </p:txBody>
        </p:sp>
        <p:sp>
          <p:nvSpPr>
            <p:cNvPr id="12" name="웃는 얼굴 11"/>
            <p:cNvSpPr/>
            <p:nvPr/>
          </p:nvSpPr>
          <p:spPr>
            <a:xfrm>
              <a:off x="8435585" y="1555051"/>
              <a:ext cx="312879" cy="289773"/>
            </a:xfrm>
            <a:prstGeom prst="smileyFac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347865" y="2060848"/>
              <a:ext cx="5483223" cy="4176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6084167" y="1870156"/>
              <a:ext cx="2746921" cy="190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63595066"/>
              </p:ext>
            </p:extLst>
          </p:nvPr>
        </p:nvGraphicFramePr>
        <p:xfrm>
          <a:off x="7092280" y="2132857"/>
          <a:ext cx="1744513" cy="3898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513"/>
              </a:tblGrid>
              <a:tr h="207827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endParaRPr lang="ko-KR" altLang="en-US" sz="900" b="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2" marR="33232" marT="3599" marB="359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682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2013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 현재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목표대비 차질</a:t>
                      </a:r>
                    </a:p>
                    <a:p>
                      <a:pPr latinLnBrk="1">
                        <a:lnSpc>
                          <a:spcPts val="1000"/>
                        </a:lnSpc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2" marR="33232" marT="3599" marB="359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30481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32" marR="33232" marT="3599" marB="3599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200292" y="2165013"/>
            <a:ext cx="792088" cy="1325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r>
              <a:rPr lang="en-US" altLang="ko-KR" sz="900" dirty="0">
                <a:solidFill>
                  <a:prstClr val="white"/>
                </a:solidFill>
              </a:rPr>
              <a:t>WARNING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36296" y="5759678"/>
            <a:ext cx="1512168" cy="2616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prstClr val="white"/>
                </a:solidFill>
              </a:rPr>
              <a:t>Write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81" name="실행 단추: 끝 80">
            <a:hlinkClick r:id="" action="ppaction://noaction" highlightClick="1"/>
          </p:cNvPr>
          <p:cNvSpPr/>
          <p:nvPr/>
        </p:nvSpPr>
        <p:spPr>
          <a:xfrm rot="5400000" flipH="1">
            <a:off x="8557211" y="3021723"/>
            <a:ext cx="287458" cy="239064"/>
          </a:xfrm>
          <a:prstGeom prst="actionButtonEnd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11" name="실행 단추: 끝 110">
            <a:hlinkClick r:id="" action="ppaction://noaction" highlightClick="1"/>
          </p:cNvPr>
          <p:cNvSpPr/>
          <p:nvPr/>
        </p:nvSpPr>
        <p:spPr>
          <a:xfrm rot="5400000">
            <a:off x="8572545" y="5500707"/>
            <a:ext cx="231401" cy="192444"/>
          </a:xfrm>
          <a:prstGeom prst="actionButtonEnd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92023" y="3284306"/>
            <a:ext cx="200284" cy="21609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" name="그룹 142"/>
          <p:cNvGrpSpPr>
            <a:grpSpLocks/>
          </p:cNvGrpSpPr>
          <p:nvPr/>
        </p:nvGrpSpPr>
        <p:grpSpPr bwMode="auto">
          <a:xfrm>
            <a:off x="3359002" y="2123917"/>
            <a:ext cx="3641723" cy="357187"/>
            <a:chOff x="8077771" y="1412776"/>
            <a:chExt cx="3943690" cy="357187"/>
          </a:xfrm>
        </p:grpSpPr>
        <p:pic>
          <p:nvPicPr>
            <p:cNvPr id="63" name="Picture 31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77771" y="1412776"/>
              <a:ext cx="3943690" cy="3571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4" name="Picture 31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93360" y="1529550"/>
              <a:ext cx="145658" cy="1236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5" name="TextBox 300"/>
            <p:cNvSpPr txBox="1">
              <a:spLocks noChangeArrowheads="1"/>
            </p:cNvSpPr>
            <p:nvPr/>
          </p:nvSpPr>
          <p:spPr bwMode="auto">
            <a:xfrm>
              <a:off x="8430931" y="1484784"/>
              <a:ext cx="78802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endParaRPr lang="ko-KR" altLang="en-US" sz="900" b="0" dirty="0">
                <a:solidFill>
                  <a:prstClr val="black"/>
                </a:solidFill>
                <a:ea typeface="맑은 고딕" pitchFamily="50" charset="-127"/>
              </a:endParaRPr>
            </a:p>
          </p:txBody>
        </p:sp>
        <p:sp>
          <p:nvSpPr>
            <p:cNvPr id="66" name="TextBox 301"/>
            <p:cNvSpPr txBox="1">
              <a:spLocks noChangeArrowheads="1"/>
            </p:cNvSpPr>
            <p:nvPr/>
          </p:nvSpPr>
          <p:spPr bwMode="auto">
            <a:xfrm>
              <a:off x="9124588" y="1484784"/>
              <a:ext cx="578677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solidFill>
                    <a:prstClr val="black"/>
                  </a:solidFill>
                  <a:ea typeface="맑은 고딕" pitchFamily="50" charset="-127"/>
                </a:rPr>
                <a:t>원인파악</a:t>
              </a:r>
            </a:p>
          </p:txBody>
        </p:sp>
        <p:pic>
          <p:nvPicPr>
            <p:cNvPr id="67" name="Picture 31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01456" y="1543816"/>
              <a:ext cx="124849" cy="951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8" name="Picture 31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37252" y="1543816"/>
              <a:ext cx="124849" cy="951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3" name="TextBox 301"/>
            <p:cNvSpPr txBox="1">
              <a:spLocks noChangeArrowheads="1"/>
            </p:cNvSpPr>
            <p:nvPr/>
          </p:nvSpPr>
          <p:spPr bwMode="auto">
            <a:xfrm>
              <a:off x="8345381" y="1484784"/>
              <a:ext cx="578677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solidFill>
                    <a:prstClr val="black"/>
                  </a:solidFill>
                  <a:ea typeface="맑은 고딕" pitchFamily="50" charset="-127"/>
                </a:rPr>
                <a:t>상황보고</a:t>
              </a:r>
            </a:p>
          </p:txBody>
        </p:sp>
        <p:sp>
          <p:nvSpPr>
            <p:cNvPr id="74" name="TextBox 301"/>
            <p:cNvSpPr txBox="1">
              <a:spLocks noChangeArrowheads="1"/>
            </p:cNvSpPr>
            <p:nvPr/>
          </p:nvSpPr>
          <p:spPr bwMode="auto">
            <a:xfrm>
              <a:off x="9862101" y="1484784"/>
              <a:ext cx="578677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solidFill>
                    <a:prstClr val="black"/>
                  </a:solidFill>
                  <a:ea typeface="맑은 고딕" pitchFamily="50" charset="-127"/>
                </a:rPr>
                <a:t>대책수립</a:t>
              </a: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3371551" y="2606715"/>
            <a:ext cx="2064545" cy="2462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</a:rPr>
              <a:t>시장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</a:rPr>
              <a:t>비서관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</a:rPr>
              <a:t>기획조정실장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5541073" y="2621813"/>
            <a:ext cx="504056" cy="216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white"/>
                </a:solidFill>
              </a:rPr>
              <a:t>확인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6095224" y="2621813"/>
            <a:ext cx="905501" cy="21602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white"/>
                </a:solidFill>
              </a:rPr>
              <a:t>수신인 검색</a:t>
            </a:r>
          </a:p>
        </p:txBody>
      </p:sp>
      <p:grpSp>
        <p:nvGrpSpPr>
          <p:cNvPr id="7" name="그룹 142"/>
          <p:cNvGrpSpPr>
            <a:grpSpLocks/>
          </p:cNvGrpSpPr>
          <p:nvPr/>
        </p:nvGrpSpPr>
        <p:grpSpPr bwMode="auto">
          <a:xfrm>
            <a:off x="3359002" y="3002830"/>
            <a:ext cx="3641723" cy="357187"/>
            <a:chOff x="8077771" y="1412776"/>
            <a:chExt cx="3943690" cy="357187"/>
          </a:xfrm>
        </p:grpSpPr>
        <p:pic>
          <p:nvPicPr>
            <p:cNvPr id="94" name="Picture 31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77771" y="1412776"/>
              <a:ext cx="3943690" cy="3571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5" name="Picture 31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93360" y="1529550"/>
              <a:ext cx="145658" cy="1236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6" name="TextBox 300"/>
            <p:cNvSpPr txBox="1">
              <a:spLocks noChangeArrowheads="1"/>
            </p:cNvSpPr>
            <p:nvPr/>
          </p:nvSpPr>
          <p:spPr bwMode="auto">
            <a:xfrm>
              <a:off x="8430931" y="1484784"/>
              <a:ext cx="78802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endParaRPr lang="ko-KR" altLang="en-US" sz="900" b="0" dirty="0">
                <a:solidFill>
                  <a:prstClr val="black"/>
                </a:solidFill>
                <a:ea typeface="맑은 고딕" pitchFamily="50" charset="-127"/>
              </a:endParaRPr>
            </a:p>
          </p:txBody>
        </p:sp>
        <p:sp>
          <p:nvSpPr>
            <p:cNvPr id="97" name="TextBox 301"/>
            <p:cNvSpPr txBox="1">
              <a:spLocks noChangeArrowheads="1"/>
            </p:cNvSpPr>
            <p:nvPr/>
          </p:nvSpPr>
          <p:spPr bwMode="auto">
            <a:xfrm>
              <a:off x="9124588" y="1484784"/>
              <a:ext cx="453691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solidFill>
                    <a:prstClr val="black"/>
                  </a:solidFill>
                  <a:ea typeface="맑은 고딕" pitchFamily="50" charset="-127"/>
                </a:rPr>
                <a:t>담당자</a:t>
              </a:r>
            </a:p>
          </p:txBody>
        </p:sp>
        <p:pic>
          <p:nvPicPr>
            <p:cNvPr id="98" name="Picture 31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01456" y="1543816"/>
              <a:ext cx="124849" cy="951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9" name="Picture 31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37252" y="1543816"/>
              <a:ext cx="124849" cy="9510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00" name="TextBox 301"/>
            <p:cNvSpPr txBox="1">
              <a:spLocks noChangeArrowheads="1"/>
            </p:cNvSpPr>
            <p:nvPr/>
          </p:nvSpPr>
          <p:spPr bwMode="auto">
            <a:xfrm>
              <a:off x="8345381" y="1484784"/>
              <a:ext cx="578677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solidFill>
                    <a:prstClr val="black"/>
                  </a:solidFill>
                  <a:ea typeface="맑은 고딕" pitchFamily="50" charset="-127"/>
                </a:rPr>
                <a:t>담당임원</a:t>
              </a:r>
            </a:p>
          </p:txBody>
        </p:sp>
        <p:sp>
          <p:nvSpPr>
            <p:cNvPr id="101" name="TextBox 301"/>
            <p:cNvSpPr txBox="1">
              <a:spLocks noChangeArrowheads="1"/>
            </p:cNvSpPr>
            <p:nvPr/>
          </p:nvSpPr>
          <p:spPr bwMode="auto">
            <a:xfrm>
              <a:off x="9862101" y="1484784"/>
              <a:ext cx="453691" cy="21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900" b="0" dirty="0">
                  <a:solidFill>
                    <a:prstClr val="black"/>
                  </a:solidFill>
                  <a:ea typeface="맑은 고딕" pitchFamily="50" charset="-127"/>
                </a:rPr>
                <a:t>참조자</a:t>
              </a: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3419872" y="3516108"/>
            <a:ext cx="3528392" cy="83511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35" name="직선 연결선 134"/>
          <p:cNvCxnSpPr/>
          <p:nvPr/>
        </p:nvCxnSpPr>
        <p:spPr>
          <a:xfrm>
            <a:off x="3419872" y="3776188"/>
            <a:ext cx="3532339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3419872" y="4041068"/>
            <a:ext cx="3532748" cy="0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8" name="TextBox 137"/>
          <p:cNvSpPr txBox="1"/>
          <p:nvPr/>
        </p:nvSpPr>
        <p:spPr>
          <a:xfrm>
            <a:off x="3444050" y="3530024"/>
            <a:ext cx="626209" cy="21544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담당임원</a:t>
            </a:r>
          </a:p>
        </p:txBody>
      </p:sp>
      <p:sp>
        <p:nvSpPr>
          <p:cNvPr id="139" name="곱셈 기호 138"/>
          <p:cNvSpPr/>
          <p:nvPr/>
        </p:nvSpPr>
        <p:spPr>
          <a:xfrm>
            <a:off x="6735659" y="3797816"/>
            <a:ext cx="212605" cy="194396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4" name="곱셈 기호 163"/>
          <p:cNvSpPr/>
          <p:nvPr/>
        </p:nvSpPr>
        <p:spPr>
          <a:xfrm>
            <a:off x="6735659" y="3530638"/>
            <a:ext cx="212605" cy="194396"/>
          </a:xfrm>
          <a:prstGeom prst="mathMultipl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117621" y="3530024"/>
            <a:ext cx="554201" cy="21544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800" b="1" dirty="0">
                <a:solidFill>
                  <a:prstClr val="white"/>
                </a:solidFill>
              </a:rPr>
              <a:t>담당자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4716016" y="3530024"/>
            <a:ext cx="432048" cy="21544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prstClr val="white"/>
                </a:solidFill>
              </a:rPr>
              <a:t>참조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424176" y="4437112"/>
            <a:ext cx="3524088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</a:rPr>
              <a:t>당초 </a:t>
            </a:r>
            <a:r>
              <a:rPr lang="en-US" altLang="ko-KR" sz="1000" dirty="0" smtClean="0">
                <a:solidFill>
                  <a:prstClr val="black"/>
                </a:solidFill>
              </a:rPr>
              <a:t>20%</a:t>
            </a:r>
            <a:r>
              <a:rPr lang="ko-KR" altLang="en-US" sz="1000" dirty="0" smtClean="0">
                <a:solidFill>
                  <a:prstClr val="black"/>
                </a:solidFill>
              </a:rPr>
              <a:t>까지 감축 예정이었으나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생산원가</a:t>
            </a:r>
            <a:r>
              <a:rPr lang="en-US" altLang="ko-KR" sz="1000" dirty="0" smtClean="0">
                <a:solidFill>
                  <a:prstClr val="black"/>
                </a:solidFill>
              </a:rPr>
              <a:t>(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자재비</a:t>
            </a:r>
            <a:r>
              <a:rPr lang="en-US" altLang="ko-KR" sz="1000" dirty="0" smtClean="0">
                <a:solidFill>
                  <a:prstClr val="black"/>
                </a:solidFill>
              </a:rPr>
              <a:t>)</a:t>
            </a:r>
            <a:r>
              <a:rPr lang="ko-KR" altLang="en-US" sz="1000" dirty="0" smtClean="0">
                <a:solidFill>
                  <a:prstClr val="black"/>
                </a:solidFill>
              </a:rPr>
              <a:t>비 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r>
              <a:rPr lang="ko-KR" altLang="en-US" sz="1000" dirty="0" smtClean="0">
                <a:solidFill>
                  <a:prstClr val="black"/>
                </a:solidFill>
              </a:rPr>
              <a:t>상승으로 목표에 미달되었습니다</a:t>
            </a:r>
            <a:r>
              <a:rPr lang="en-US" altLang="ko-KR" sz="1000" dirty="0" smtClean="0">
                <a:solidFill>
                  <a:prstClr val="black"/>
                </a:solidFill>
              </a:rPr>
              <a:t>. (2013.11.3.00</a:t>
            </a:r>
            <a:r>
              <a:rPr lang="ko-KR" altLang="en-US" sz="1000" dirty="0" smtClean="0">
                <a:solidFill>
                  <a:prstClr val="black"/>
                </a:solidFill>
              </a:rPr>
              <a:t>공사장</a:t>
            </a:r>
            <a:r>
              <a:rPr lang="en-US" altLang="ko-KR" sz="1000" dirty="0" smtClean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70" name="모서리가 둥근 직사각형 169"/>
          <p:cNvSpPr/>
          <p:nvPr/>
        </p:nvSpPr>
        <p:spPr>
          <a:xfrm>
            <a:off x="3839757" y="5744289"/>
            <a:ext cx="676755" cy="276999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S</a:t>
            </a:r>
            <a:r>
              <a:rPr lang="en-US" altLang="ko-KR" sz="1200" dirty="0" smtClean="0">
                <a:solidFill>
                  <a:prstClr val="white"/>
                </a:solidFill>
              </a:rPr>
              <a:t>ave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4732371" y="5744289"/>
            <a:ext cx="676755" cy="276999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white"/>
                </a:solidFill>
              </a:rPr>
              <a:t>S</a:t>
            </a:r>
            <a:r>
              <a:rPr lang="en-US" altLang="ko-KR" sz="1200" dirty="0" smtClean="0">
                <a:solidFill>
                  <a:prstClr val="white"/>
                </a:solidFill>
              </a:rPr>
              <a:t>end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5630184" y="5744289"/>
            <a:ext cx="958040" cy="276999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prstClr val="white"/>
                </a:solidFill>
              </a:rPr>
              <a:t>Cancel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424176" y="5235007"/>
            <a:ext cx="2515977" cy="2462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</a:rPr>
              <a:t>00</a:t>
            </a:r>
            <a:r>
              <a:rPr lang="ko-KR" altLang="en-US" sz="1000" dirty="0" smtClean="0">
                <a:solidFill>
                  <a:prstClr val="black"/>
                </a:solidFill>
              </a:rPr>
              <a:t>공사 세부항목별 부채현황</a:t>
            </a:r>
            <a:r>
              <a:rPr lang="en-US" altLang="ko-KR" sz="1000" dirty="0" smtClean="0">
                <a:solidFill>
                  <a:prstClr val="black"/>
                </a:solidFill>
              </a:rPr>
              <a:t>.</a:t>
            </a:r>
            <a:r>
              <a:rPr lang="en-US" altLang="ko-KR" sz="1000" dirty="0" err="1" smtClean="0">
                <a:solidFill>
                  <a:prstClr val="black"/>
                </a:solidFill>
              </a:rPr>
              <a:t>xls</a:t>
            </a:r>
            <a:endParaRPr lang="en-US" altLang="ko-KR" sz="1000" dirty="0" smtClean="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45129" y="5235007"/>
            <a:ext cx="903135" cy="2457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prstClr val="white"/>
                </a:solidFill>
              </a:rPr>
              <a:t>S</a:t>
            </a:r>
            <a:r>
              <a:rPr lang="en-US" altLang="ko-KR" sz="1400" dirty="0" smtClean="0">
                <a:solidFill>
                  <a:prstClr val="white"/>
                </a:solidFill>
              </a:rPr>
              <a:t>earch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8892480" y="3109187"/>
            <a:ext cx="251520" cy="11839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MENU</a:t>
            </a:r>
            <a:endParaRPr lang="ko-KR" altLang="en-US" sz="1600" dirty="0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6378" y="980728"/>
            <a:ext cx="2785462" cy="381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기관별 부채비율</a:t>
            </a:r>
            <a:endParaRPr lang="ko-KR" altLang="en-US" sz="1600" dirty="0"/>
          </a:p>
        </p:txBody>
      </p:sp>
      <p:sp>
        <p:nvSpPr>
          <p:cNvPr id="107" name="이등변 삼각형 106"/>
          <p:cNvSpPr/>
          <p:nvPr/>
        </p:nvSpPr>
        <p:spPr>
          <a:xfrm flipV="1">
            <a:off x="2843808" y="1087900"/>
            <a:ext cx="216024" cy="19069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2"/>
          <p:cNvGrpSpPr/>
          <p:nvPr/>
        </p:nvGrpSpPr>
        <p:grpSpPr>
          <a:xfrm>
            <a:off x="438360" y="1520788"/>
            <a:ext cx="2810629" cy="2268252"/>
            <a:chOff x="438360" y="1520788"/>
            <a:chExt cx="2810629" cy="2268252"/>
          </a:xfrm>
        </p:grpSpPr>
        <p:sp>
          <p:nvSpPr>
            <p:cNvPr id="109" name="직사각형 108"/>
            <p:cNvSpPr/>
            <p:nvPr/>
          </p:nvSpPr>
          <p:spPr>
            <a:xfrm>
              <a:off x="482600" y="1520788"/>
              <a:ext cx="1296144" cy="108012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912143" y="1520788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82600" y="2708920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1912143" y="2708920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오각형 113"/>
            <p:cNvSpPr/>
            <p:nvPr/>
          </p:nvSpPr>
          <p:spPr>
            <a:xfrm>
              <a:off x="611611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채무현황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6" name="오각형 115"/>
            <p:cNvSpPr/>
            <p:nvPr/>
          </p:nvSpPr>
          <p:spPr>
            <a:xfrm>
              <a:off x="2013573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72034" y="2359913"/>
              <a:ext cx="904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2013.11.1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38360" y="2008588"/>
              <a:ext cx="13724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18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4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3586" y="1844824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(21.9%)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20" name="오각형 119"/>
            <p:cNvSpPr/>
            <p:nvPr/>
          </p:nvSpPr>
          <p:spPr>
            <a:xfrm>
              <a:off x="2017388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solidFill>
                    <a:srgbClr val="4F81BD">
                      <a:lumMod val="50000"/>
                    </a:srgbClr>
                  </a:solidFill>
                </a:rPr>
                <a:t>채무액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912001" y="2049962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6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889363" y="1874008"/>
              <a:ext cx="10534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감축률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(7.8%)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23" name="오각형 122"/>
            <p:cNvSpPr/>
            <p:nvPr/>
          </p:nvSpPr>
          <p:spPr>
            <a:xfrm>
              <a:off x="611905" y="281693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오각형 123"/>
            <p:cNvSpPr/>
            <p:nvPr/>
          </p:nvSpPr>
          <p:spPr>
            <a:xfrm>
              <a:off x="2013867" y="281693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오각형 127"/>
            <p:cNvSpPr/>
            <p:nvPr/>
          </p:nvSpPr>
          <p:spPr>
            <a:xfrm>
              <a:off x="2020796" y="281647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투자기관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876497" y="3293540"/>
              <a:ext cx="13724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7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921955" y="3051952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(17.9%)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37" name="오각형 136"/>
            <p:cNvSpPr/>
            <p:nvPr/>
          </p:nvSpPr>
          <p:spPr>
            <a:xfrm>
              <a:off x="607517" y="2816472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市 본청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41042" y="3284984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2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8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79492" y="3051952"/>
              <a:ext cx="1175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(41.7%)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75" name="그룹 13"/>
          <p:cNvGrpSpPr/>
          <p:nvPr/>
        </p:nvGrpSpPr>
        <p:grpSpPr>
          <a:xfrm>
            <a:off x="463218" y="3933056"/>
            <a:ext cx="2745069" cy="2304256"/>
            <a:chOff x="463218" y="3933056"/>
            <a:chExt cx="2745069" cy="2304256"/>
          </a:xfrm>
        </p:grpSpPr>
        <p:sp>
          <p:nvSpPr>
            <p:cNvPr id="176" name="직사각형 175"/>
            <p:cNvSpPr/>
            <p:nvPr/>
          </p:nvSpPr>
          <p:spPr>
            <a:xfrm>
              <a:off x="482600" y="3933056"/>
              <a:ext cx="1296144" cy="108012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912143" y="3933056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8" name="오각형 177"/>
            <p:cNvSpPr/>
            <p:nvPr/>
          </p:nvSpPr>
          <p:spPr>
            <a:xfrm>
              <a:off x="611905" y="404106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9" name="오각형 178"/>
            <p:cNvSpPr/>
            <p:nvPr/>
          </p:nvSpPr>
          <p:spPr>
            <a:xfrm>
              <a:off x="2013867" y="404106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0" name="오각형 179"/>
            <p:cNvSpPr/>
            <p:nvPr/>
          </p:nvSpPr>
          <p:spPr>
            <a:xfrm>
              <a:off x="2020796" y="404060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4F81BD">
                      <a:lumMod val="50000"/>
                    </a:srgbClr>
                  </a:solidFill>
                </a:rPr>
                <a:t>도시철도공사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1964049" y="4537132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7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912227" y="4276088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(80.1%)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83" name="오각형 182"/>
            <p:cNvSpPr/>
            <p:nvPr/>
          </p:nvSpPr>
          <p:spPr>
            <a:xfrm>
              <a:off x="607517" y="4040608"/>
              <a:ext cx="1046310" cy="216024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rgbClr val="4F81BD">
                      <a:lumMod val="50000"/>
                    </a:srgbClr>
                  </a:solidFill>
                </a:rPr>
                <a:t>SH</a:t>
              </a:r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공사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63218" y="4517676"/>
              <a:ext cx="13965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12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79492" y="4295544"/>
              <a:ext cx="11753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smtClean="0">
                  <a:solidFill>
                    <a:prstClr val="white"/>
                  </a:solidFill>
                </a:rPr>
                <a:t> </a:t>
              </a:r>
              <a:r>
                <a:rPr lang="ko-KR" altLang="en-US" sz="1050" b="1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b="1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b="1" dirty="0" smtClean="0">
                  <a:solidFill>
                    <a:prstClr val="white"/>
                  </a:solidFill>
                </a:rPr>
                <a:t>(17.5%)</a:t>
              </a:r>
              <a:endParaRPr lang="en-US" altLang="ko-KR" sz="1050" b="1" dirty="0">
                <a:solidFill>
                  <a:prstClr val="white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482600" y="5157192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12143" y="5157192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8" name="오각형 187"/>
            <p:cNvSpPr/>
            <p:nvPr/>
          </p:nvSpPr>
          <p:spPr>
            <a:xfrm>
              <a:off x="611905" y="526520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9" name="오각형 188"/>
            <p:cNvSpPr/>
            <p:nvPr/>
          </p:nvSpPr>
          <p:spPr>
            <a:xfrm>
              <a:off x="2013867" y="526520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0" name="오각형 189"/>
            <p:cNvSpPr/>
            <p:nvPr/>
          </p:nvSpPr>
          <p:spPr>
            <a:xfrm>
              <a:off x="2020796" y="526474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4F81BD">
                      <a:lumMod val="50000"/>
                    </a:srgbClr>
                  </a:solidFill>
                </a:rPr>
                <a:t>농수산물공사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954321" y="5761268"/>
              <a:ext cx="1061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0.5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912227" y="5500224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(32.4%)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93" name="오각형 192"/>
            <p:cNvSpPr/>
            <p:nvPr/>
          </p:nvSpPr>
          <p:spPr>
            <a:xfrm>
              <a:off x="607517" y="5264744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 smtClean="0">
                  <a:solidFill>
                    <a:srgbClr val="4F81BD">
                      <a:lumMod val="50000"/>
                    </a:srgbClr>
                  </a:solidFill>
                </a:rPr>
                <a:t>서울메트로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11858" y="5761268"/>
              <a:ext cx="1228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prstClr val="white"/>
                  </a:solidFill>
                </a:rPr>
                <a:t>2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조</a:t>
              </a:r>
              <a:r>
                <a:rPr lang="en-US" altLang="ko-KR" sz="2000" b="1" dirty="0" smtClean="0">
                  <a:solidFill>
                    <a:prstClr val="white"/>
                  </a:solidFill>
                </a:rPr>
                <a:t>5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천억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98948" y="5500224"/>
              <a:ext cx="113043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달성률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(28.2%)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sp>
        <p:nvSpPr>
          <p:cNvPr id="196" name="모서리가 둥근 사각형 설명선 195"/>
          <p:cNvSpPr/>
          <p:nvPr/>
        </p:nvSpPr>
        <p:spPr>
          <a:xfrm>
            <a:off x="7020272" y="3068960"/>
            <a:ext cx="1512168" cy="923252"/>
          </a:xfrm>
          <a:prstGeom prst="wedgeRoundRectCallout">
            <a:avLst>
              <a:gd name="adj1" fmla="val -30787"/>
              <a:gd name="adj2" fmla="val 103592"/>
              <a:gd name="adj3" fmla="val 166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주무관님</a:t>
            </a:r>
            <a:r>
              <a:rPr lang="en-US" altLang="ko-KR" sz="900" dirty="0" smtClean="0">
                <a:solidFill>
                  <a:schemeClr val="tx1"/>
                </a:solidFill>
              </a:rPr>
              <a:t>.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내용 확인하시고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원인조사하여</a:t>
            </a:r>
            <a:r>
              <a:rPr lang="ko-KR" altLang="en-US" sz="900" dirty="0" smtClean="0">
                <a:solidFill>
                  <a:schemeClr val="tx1"/>
                </a:solidFill>
              </a:rPr>
              <a:t> 금주 수요일 까지 보고 바랍니다</a:t>
            </a:r>
            <a:r>
              <a:rPr lang="en-US" altLang="ko-KR" sz="900" dirty="0" smtClean="0">
                <a:solidFill>
                  <a:schemeClr val="tx1"/>
                </a:solidFill>
              </a:rPr>
              <a:t>.</a:t>
            </a:r>
          </a:p>
          <a:p>
            <a:pPr algn="ctr">
              <a:lnSpc>
                <a:spcPct val="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   홍길동 </a:t>
            </a:r>
            <a:r>
              <a:rPr lang="en-US" altLang="ko-KR" sz="900" dirty="0" smtClean="0">
                <a:solidFill>
                  <a:schemeClr val="tx1"/>
                </a:solidFill>
              </a:rPr>
              <a:t>2013-11-1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2" name="모서리가 둥근 사각형 설명선 101"/>
          <p:cNvSpPr/>
          <p:nvPr/>
        </p:nvSpPr>
        <p:spPr>
          <a:xfrm>
            <a:off x="7020272" y="4148620"/>
            <a:ext cx="1656184" cy="923252"/>
          </a:xfrm>
          <a:prstGeom prst="wedgeRoundRectCallout">
            <a:avLst>
              <a:gd name="adj1" fmla="val -27881"/>
              <a:gd name="adj2" fmla="val 8673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prstClr val="black"/>
                </a:solidFill>
              </a:rPr>
              <a:t>국장님 당초 </a:t>
            </a:r>
            <a:r>
              <a:rPr lang="en-US" altLang="ko-KR" sz="900" dirty="0" smtClean="0">
                <a:solidFill>
                  <a:prstClr val="black"/>
                </a:solidFill>
              </a:rPr>
              <a:t>20%</a:t>
            </a:r>
            <a:r>
              <a:rPr lang="ko-KR" altLang="en-US" sz="900" dirty="0" smtClean="0">
                <a:solidFill>
                  <a:prstClr val="black"/>
                </a:solidFill>
              </a:rPr>
              <a:t>까지 감축 예정이었으나</a:t>
            </a:r>
            <a:r>
              <a:rPr lang="en-US" altLang="ko-KR" sz="900" dirty="0" smtClean="0">
                <a:solidFill>
                  <a:prstClr val="black"/>
                </a:solidFill>
              </a:rPr>
              <a:t>, </a:t>
            </a:r>
            <a:r>
              <a:rPr lang="ko-KR" altLang="en-US" sz="900" dirty="0" err="1" smtClean="0">
                <a:solidFill>
                  <a:prstClr val="black"/>
                </a:solidFill>
              </a:rPr>
              <a:t>자재비</a:t>
            </a:r>
            <a:r>
              <a:rPr lang="ko-KR" altLang="en-US" sz="900" dirty="0" smtClean="0">
                <a:solidFill>
                  <a:prstClr val="black"/>
                </a:solidFill>
              </a:rPr>
              <a:t> 생산원가 상승으로 </a:t>
            </a:r>
            <a:r>
              <a:rPr lang="en-US" altLang="ko-KR" sz="900" dirty="0" smtClean="0">
                <a:solidFill>
                  <a:prstClr val="black"/>
                </a:solidFill>
              </a:rPr>
              <a:t>2.5%p </a:t>
            </a:r>
            <a:r>
              <a:rPr lang="ko-KR" altLang="en-US" sz="900" dirty="0" smtClean="0">
                <a:solidFill>
                  <a:prstClr val="black"/>
                </a:solidFill>
              </a:rPr>
              <a:t>미달했습니다</a:t>
            </a:r>
            <a:r>
              <a:rPr lang="en-US" altLang="ko-KR" sz="900" dirty="0" smtClean="0">
                <a:solidFill>
                  <a:prstClr val="black"/>
                </a:solidFill>
              </a:rPr>
              <a:t>.</a:t>
            </a:r>
          </a:p>
          <a:p>
            <a:pPr algn="ctr"/>
            <a:endParaRPr lang="en-US" altLang="ko-KR" sz="900" dirty="0">
              <a:solidFill>
                <a:prstClr val="black"/>
              </a:solidFill>
            </a:endParaRPr>
          </a:p>
          <a:p>
            <a:pPr algn="ctr"/>
            <a:r>
              <a:rPr lang="ko-KR" altLang="en-US" sz="900" dirty="0" smtClean="0">
                <a:solidFill>
                  <a:prstClr val="black"/>
                </a:solidFill>
              </a:rPr>
              <a:t>   홍길동 </a:t>
            </a:r>
            <a:r>
              <a:rPr lang="en-US" altLang="ko-KR" sz="900" dirty="0" smtClean="0">
                <a:solidFill>
                  <a:prstClr val="black"/>
                </a:solidFill>
              </a:rPr>
              <a:t>2013-11-3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323528" y="6425718"/>
            <a:ext cx="72008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News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115616" y="6425718"/>
            <a:ext cx="7704856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8250" y="6462214"/>
            <a:ext cx="141164" cy="1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" name="TextBox 199"/>
          <p:cNvSpPr txBox="1"/>
          <p:nvPr/>
        </p:nvSpPr>
        <p:spPr>
          <a:xfrm>
            <a:off x="1115616" y="6423139"/>
            <a:ext cx="777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dirty="0" smtClean="0">
                <a:solidFill>
                  <a:schemeClr val="bg1"/>
                </a:solidFill>
              </a:rPr>
              <a:t>10</a:t>
            </a:r>
            <a:r>
              <a:rPr lang="ko-KR" altLang="en-US" sz="950" dirty="0" smtClean="0">
                <a:solidFill>
                  <a:schemeClr val="bg1"/>
                </a:solidFill>
              </a:rPr>
              <a:t>월 광공업생산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전월비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2.1% </a:t>
            </a:r>
            <a:r>
              <a:rPr lang="ko-KR" altLang="en-US" sz="950" dirty="0" smtClean="0">
                <a:solidFill>
                  <a:schemeClr val="bg1"/>
                </a:solidFill>
              </a:rPr>
              <a:t>↓ </a:t>
            </a:r>
            <a:r>
              <a:rPr lang="en-US" altLang="ko-KR" sz="950" dirty="0" smtClean="0">
                <a:solidFill>
                  <a:schemeClr val="bg1"/>
                </a:solidFill>
              </a:rPr>
              <a:t>… “</a:t>
            </a:r>
            <a:r>
              <a:rPr lang="ko-KR" altLang="en-US" sz="950" dirty="0" smtClean="0">
                <a:solidFill>
                  <a:schemeClr val="bg1"/>
                </a:solidFill>
              </a:rPr>
              <a:t>내달부터 개선 예상</a:t>
            </a:r>
            <a:r>
              <a:rPr lang="en-US" altLang="ko-KR" sz="950" dirty="0" smtClean="0">
                <a:solidFill>
                  <a:schemeClr val="bg1"/>
                </a:solidFill>
              </a:rPr>
              <a:t>”  /  10</a:t>
            </a:r>
            <a:r>
              <a:rPr lang="ko-KR" altLang="en-US" sz="950" dirty="0" smtClean="0">
                <a:solidFill>
                  <a:schemeClr val="bg1"/>
                </a:solidFill>
              </a:rPr>
              <a:t>월 물가 전년比 </a:t>
            </a:r>
            <a:r>
              <a:rPr lang="en-US" altLang="ko-KR" sz="950" dirty="0" smtClean="0">
                <a:solidFill>
                  <a:schemeClr val="bg1"/>
                </a:solidFill>
              </a:rPr>
              <a:t>0.7% </a:t>
            </a:r>
            <a:r>
              <a:rPr lang="ko-KR" altLang="en-US" sz="950" dirty="0" smtClean="0">
                <a:solidFill>
                  <a:schemeClr val="bg1"/>
                </a:solidFill>
              </a:rPr>
              <a:t>상승 </a:t>
            </a:r>
            <a:r>
              <a:rPr lang="en-US" altLang="ko-KR" sz="950" dirty="0" smtClean="0">
                <a:solidFill>
                  <a:schemeClr val="bg1"/>
                </a:solidFill>
              </a:rPr>
              <a:t>..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전월比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0.3% </a:t>
            </a:r>
            <a:r>
              <a:rPr lang="ko-KR" altLang="en-US" sz="950" dirty="0" smtClean="0">
                <a:solidFill>
                  <a:schemeClr val="bg1"/>
                </a:solidFill>
              </a:rPr>
              <a:t>하락</a:t>
            </a:r>
            <a:r>
              <a:rPr lang="en-US" altLang="ko-KR" sz="950" dirty="0" smtClean="0">
                <a:solidFill>
                  <a:schemeClr val="bg1"/>
                </a:solidFill>
              </a:rPr>
              <a:t>, </a:t>
            </a:r>
            <a:r>
              <a:rPr lang="ko-KR" altLang="en-US" sz="950" dirty="0" smtClean="0">
                <a:solidFill>
                  <a:schemeClr val="bg1"/>
                </a:solidFill>
              </a:rPr>
              <a:t>서울시민 생활상 발표 </a:t>
            </a:r>
            <a:r>
              <a:rPr lang="en-US" altLang="ko-KR" sz="950" dirty="0" smtClean="0">
                <a:solidFill>
                  <a:schemeClr val="bg1"/>
                </a:solidFill>
              </a:rPr>
              <a:t> </a:t>
            </a:r>
            <a:endParaRPr lang="ko-KR" altLang="en-US" sz="950" dirty="0"/>
          </a:p>
        </p:txBody>
      </p:sp>
    </p:spTree>
    <p:extLst>
      <p:ext uri="{BB962C8B-B14F-4D97-AF65-F5344CB8AC3E}">
        <p14:creationId xmlns="" xmlns:p14="http://schemas.microsoft.com/office/powerpoint/2010/main" val="186006636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169" grpId="0" animBg="1"/>
      <p:bldP spid="102" grpId="0" animBg="1"/>
      <p:bldP spid="2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2" name="TextBox 25"/>
          <p:cNvSpPr txBox="1">
            <a:spLocks noChangeArrowheads="1"/>
          </p:cNvSpPr>
          <p:nvPr/>
        </p:nvSpPr>
        <p:spPr bwMode="gray">
          <a:xfrm>
            <a:off x="385396" y="287223"/>
            <a:ext cx="2131755" cy="36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ctr" latinLnBrk="0" hangingPunct="1">
              <a:spcBef>
                <a:spcPct val="50000"/>
              </a:spcBef>
            </a:pPr>
            <a:r>
              <a:rPr lang="ko-KR" altLang="en-US" sz="1800" dirty="0">
                <a:solidFill>
                  <a:prstClr val="white"/>
                </a:solidFill>
                <a:ea typeface="맑은 고딕" pitchFamily="50" charset="-127"/>
              </a:rPr>
              <a:t>▶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정책통계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-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메인</a:t>
            </a:r>
            <a:endParaRPr lang="ko-KR" altLang="en-US" sz="1800" dirty="0">
              <a:solidFill>
                <a:prstClr val="white"/>
              </a:solidFill>
              <a:ea typeface="맑은 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85397" y="692696"/>
            <a:ext cx="840691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8892480" y="3109187"/>
            <a:ext cx="251520" cy="11839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MENU</a:t>
            </a:r>
            <a:endParaRPr lang="ko-KR" altLang="en-US" sz="1600" dirty="0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grpSp>
        <p:nvGrpSpPr>
          <p:cNvPr id="110" name="그룹 59"/>
          <p:cNvGrpSpPr/>
          <p:nvPr/>
        </p:nvGrpSpPr>
        <p:grpSpPr>
          <a:xfrm>
            <a:off x="6094785" y="980728"/>
            <a:ext cx="2725686" cy="381384"/>
            <a:chOff x="6094785" y="980728"/>
            <a:chExt cx="2725686" cy="381384"/>
          </a:xfrm>
        </p:grpSpPr>
        <p:sp>
          <p:nvSpPr>
            <p:cNvPr id="128" name="직사각형 127"/>
            <p:cNvSpPr/>
            <p:nvPr/>
          </p:nvSpPr>
          <p:spPr>
            <a:xfrm>
              <a:off x="6094785" y="980728"/>
              <a:ext cx="2725686" cy="3813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Search</a:t>
              </a:r>
              <a:endParaRPr lang="ko-KR" altLang="en-US" dirty="0"/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8344580" y="1031392"/>
              <a:ext cx="403884" cy="284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이등변 삼각형 138"/>
            <p:cNvSpPr/>
            <p:nvPr/>
          </p:nvSpPr>
          <p:spPr>
            <a:xfrm flipV="1">
              <a:off x="8417346" y="1101406"/>
              <a:ext cx="259110" cy="1543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1"/>
          <p:cNvGrpSpPr/>
          <p:nvPr/>
        </p:nvGrpSpPr>
        <p:grpSpPr>
          <a:xfrm>
            <a:off x="323528" y="3753036"/>
            <a:ext cx="2740692" cy="1297167"/>
            <a:chOff x="323528" y="3753036"/>
            <a:chExt cx="2740692" cy="1297167"/>
          </a:xfrm>
        </p:grpSpPr>
        <p:sp>
          <p:nvSpPr>
            <p:cNvPr id="141" name="직사각형 140"/>
            <p:cNvSpPr/>
            <p:nvPr/>
          </p:nvSpPr>
          <p:spPr>
            <a:xfrm>
              <a:off x="323528" y="375303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오각형 141"/>
            <p:cNvSpPr/>
            <p:nvPr/>
          </p:nvSpPr>
          <p:spPr>
            <a:xfrm>
              <a:off x="463156" y="3861048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오각형 142"/>
            <p:cNvSpPr/>
            <p:nvPr/>
          </p:nvSpPr>
          <p:spPr>
            <a:xfrm>
              <a:off x="480739" y="3861132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일자리 창출 </a:t>
              </a:r>
              <a:r>
                <a:rPr lang="ko-KR" altLang="en-US" sz="1200" b="1" dirty="0" err="1" smtClean="0">
                  <a:solidFill>
                    <a:srgbClr val="4F81BD">
                      <a:lumMod val="50000"/>
                    </a:srgbClr>
                  </a:solidFill>
                </a:rPr>
                <a:t>달성률</a:t>
              </a:r>
              <a:endParaRPr lang="ko-KR" altLang="en-US" sz="1200" b="1" dirty="0">
                <a:solidFill>
                  <a:srgbClr val="4F81BD">
                    <a:lumMod val="50000"/>
                  </a:srgbClr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220745" y="4221172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</a:rPr>
                <a:t>55.3%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0912" y="4077156"/>
              <a:ext cx="18197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일자리 </a:t>
              </a:r>
              <a:r>
                <a:rPr lang="ko-KR" altLang="en-US" sz="1050" dirty="0" err="1" smtClean="0">
                  <a:solidFill>
                    <a:schemeClr val="bg1"/>
                  </a:solidFill>
                </a:rPr>
                <a:t>창출수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(15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만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5</a:t>
              </a:r>
              <a:r>
                <a:rPr lang="ko-KR" altLang="en-US" sz="1050" dirty="0" err="1" smtClean="0">
                  <a:solidFill>
                    <a:schemeClr val="bg1"/>
                  </a:solidFill>
                </a:rPr>
                <a:t>천개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)</a:t>
              </a:r>
              <a:endParaRPr lang="en-US" altLang="ko-KR" sz="1050" dirty="0">
                <a:solidFill>
                  <a:schemeClr val="bg1"/>
                </a:solidFill>
              </a:endParaRPr>
            </a:p>
          </p:txBody>
        </p:sp>
        <p:pic>
          <p:nvPicPr>
            <p:cNvPr id="14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96" y="4293096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TextBox 154"/>
            <p:cNvSpPr txBox="1"/>
            <p:nvPr/>
          </p:nvSpPr>
          <p:spPr>
            <a:xfrm>
              <a:off x="481727" y="4788593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2013.11.1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6" name="그룹 139"/>
          <p:cNvGrpSpPr/>
          <p:nvPr/>
        </p:nvGrpSpPr>
        <p:grpSpPr>
          <a:xfrm>
            <a:off x="3121519" y="2961972"/>
            <a:ext cx="1492716" cy="1116124"/>
            <a:chOff x="3121519" y="1520788"/>
            <a:chExt cx="1492716" cy="1116124"/>
          </a:xfrm>
        </p:grpSpPr>
        <p:grpSp>
          <p:nvGrpSpPr>
            <p:cNvPr id="157" name="그룹 15"/>
            <p:cNvGrpSpPr/>
            <p:nvPr/>
          </p:nvGrpSpPr>
          <p:grpSpPr>
            <a:xfrm>
              <a:off x="3121519" y="1520788"/>
              <a:ext cx="1492716" cy="1116124"/>
              <a:chOff x="3121519" y="1520788"/>
              <a:chExt cx="1492716" cy="1116124"/>
            </a:xfrm>
          </p:grpSpPr>
          <p:sp>
            <p:nvSpPr>
              <p:cNvPr id="159" name="직사각형 158"/>
              <p:cNvSpPr/>
              <p:nvPr/>
            </p:nvSpPr>
            <p:spPr>
              <a:xfrm>
                <a:off x="3218853" y="1520788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오각형 159"/>
              <p:cNvSpPr/>
              <p:nvPr/>
            </p:nvSpPr>
            <p:spPr>
              <a:xfrm>
                <a:off x="3347864" y="1628800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5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에너지절감률</a:t>
                </a:r>
                <a:endParaRPr lang="ko-KR" altLang="en-US" sz="1050" dirty="0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3314457" y="2406080"/>
                <a:ext cx="7873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2013.10.25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281389" y="1969676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98.9%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121519" y="1844824"/>
                <a:ext cx="14927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 재생에너지 생산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(56.3%)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8" name="TextBox 157"/>
            <p:cNvSpPr txBox="1"/>
            <p:nvPr/>
          </p:nvSpPr>
          <p:spPr>
            <a:xfrm>
              <a:off x="3175273" y="2386980"/>
              <a:ext cx="216024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800080"/>
                  </a:solidFill>
                </a:rPr>
                <a:t>w</a:t>
              </a:r>
              <a:endParaRPr lang="ko-KR" altLang="en-US" sz="1000" b="1" dirty="0">
                <a:solidFill>
                  <a:srgbClr val="800080"/>
                </a:solidFill>
              </a:endParaRPr>
            </a:p>
          </p:txBody>
        </p:sp>
      </p:grpSp>
      <p:grpSp>
        <p:nvGrpSpPr>
          <p:cNvPr id="164" name="그룹 143"/>
          <p:cNvGrpSpPr/>
          <p:nvPr/>
        </p:nvGrpSpPr>
        <p:grpSpPr>
          <a:xfrm>
            <a:off x="4581525" y="2961972"/>
            <a:ext cx="1413377" cy="1106599"/>
            <a:chOff x="4581525" y="1520788"/>
            <a:chExt cx="1413377" cy="1106599"/>
          </a:xfrm>
        </p:grpSpPr>
        <p:grpSp>
          <p:nvGrpSpPr>
            <p:cNvPr id="165" name="그룹 142"/>
            <p:cNvGrpSpPr/>
            <p:nvPr/>
          </p:nvGrpSpPr>
          <p:grpSpPr>
            <a:xfrm>
              <a:off x="4625616" y="1520788"/>
              <a:ext cx="1369286" cy="1106599"/>
              <a:chOff x="4625616" y="1520788"/>
              <a:chExt cx="1369286" cy="1106599"/>
            </a:xfrm>
          </p:grpSpPr>
          <p:grpSp>
            <p:nvGrpSpPr>
              <p:cNvPr id="167" name="그룹 61"/>
              <p:cNvGrpSpPr/>
              <p:nvPr/>
            </p:nvGrpSpPr>
            <p:grpSpPr>
              <a:xfrm>
                <a:off x="4625616" y="1520788"/>
                <a:ext cx="1369286" cy="1080120"/>
                <a:chOff x="4625616" y="1520788"/>
                <a:chExt cx="1369286" cy="1080120"/>
              </a:xfrm>
            </p:grpSpPr>
            <p:sp>
              <p:nvSpPr>
                <p:cNvPr id="169" name="직사각형 168"/>
                <p:cNvSpPr/>
                <p:nvPr/>
              </p:nvSpPr>
              <p:spPr>
                <a:xfrm>
                  <a:off x="4648396" y="1520788"/>
                  <a:ext cx="1296144" cy="10801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0" name="오각형 169"/>
                <p:cNvSpPr/>
                <p:nvPr/>
              </p:nvSpPr>
              <p:spPr>
                <a:xfrm>
                  <a:off x="4749826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오각형 170"/>
                <p:cNvSpPr/>
                <p:nvPr/>
              </p:nvSpPr>
              <p:spPr>
                <a:xfrm>
                  <a:off x="4753641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10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직무발명</a:t>
                  </a:r>
                  <a:endParaRPr lang="ko-KR" altLang="en-US" sz="1100" dirty="0"/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4687166" y="1969676"/>
                  <a:ext cx="9412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bg1"/>
                      </a:solidFill>
                    </a:rPr>
                    <a:t>43</a:t>
                  </a:r>
                  <a:r>
                    <a:rPr lang="ko-KR" altLang="en-US" sz="2800" b="1" dirty="0" smtClean="0">
                      <a:solidFill>
                        <a:schemeClr val="bg1"/>
                      </a:solidFill>
                    </a:rPr>
                    <a:t>건</a:t>
                  </a:r>
                  <a:endParaRPr lang="ko-KR" alt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4625616" y="1844824"/>
                  <a:ext cx="13692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특허 신고건수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(19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건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)</a:t>
                  </a:r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8" name="TextBox 167"/>
              <p:cNvSpPr txBox="1"/>
              <p:nvPr/>
            </p:nvSpPr>
            <p:spPr>
              <a:xfrm>
                <a:off x="4729193" y="2396555"/>
                <a:ext cx="61747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2013.10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4581525" y="2390691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74" name="그룹 154"/>
          <p:cNvGrpSpPr/>
          <p:nvPr/>
        </p:nvGrpSpPr>
        <p:grpSpPr>
          <a:xfrm>
            <a:off x="285428" y="1520788"/>
            <a:ext cx="2871640" cy="2124236"/>
            <a:chOff x="285428" y="1520788"/>
            <a:chExt cx="2871640" cy="2124236"/>
          </a:xfrm>
        </p:grpSpPr>
        <p:grpSp>
          <p:nvGrpSpPr>
            <p:cNvPr id="175" name="그룹 12"/>
            <p:cNvGrpSpPr/>
            <p:nvPr/>
          </p:nvGrpSpPr>
          <p:grpSpPr>
            <a:xfrm>
              <a:off x="323528" y="1520788"/>
              <a:ext cx="2833540" cy="2124236"/>
              <a:chOff x="323528" y="1520788"/>
              <a:chExt cx="2833540" cy="2124236"/>
            </a:xfrm>
          </p:grpSpPr>
          <p:sp>
            <p:nvSpPr>
              <p:cNvPr id="177" name="직사각형 176">
                <a:hlinkClick r:id="rId4" action="ppaction://hlinksldjump"/>
              </p:cNvPr>
              <p:cNvSpPr/>
              <p:nvPr/>
            </p:nvSpPr>
            <p:spPr>
              <a:xfrm>
                <a:off x="323528" y="15207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오각형 177">
                <a:hlinkClick r:id="rId4" action="ppaction://hlinksldjump"/>
              </p:cNvPr>
              <p:cNvSpPr/>
              <p:nvPr/>
            </p:nvSpPr>
            <p:spPr>
              <a:xfrm>
                <a:off x="463156" y="1628800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채무현황</a:t>
                </a:r>
                <a:endParaRPr lang="ko-KR" altLang="en-US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428303" y="3368025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2013.11.1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0" name="TextBox 179">
                <a:hlinkClick r:id="rId4" action="ppaction://hlinksldjump"/>
              </p:cNvPr>
              <p:cNvSpPr txBox="1"/>
              <p:nvPr/>
            </p:nvSpPr>
            <p:spPr>
              <a:xfrm>
                <a:off x="395536" y="1844824"/>
                <a:ext cx="157927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목표달성 비율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(21.9%)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>
                <a:hlinkClick r:id="rId4" action="ppaction://hlinksldjump"/>
              </p:cNvPr>
              <p:cNvSpPr txBox="1"/>
              <p:nvPr/>
            </p:nvSpPr>
            <p:spPr>
              <a:xfrm>
                <a:off x="827584" y="2011487"/>
                <a:ext cx="23294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18</a:t>
                </a:r>
                <a:r>
                  <a:rPr lang="ko-KR" altLang="en-US" sz="3600" b="1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4</a:t>
                </a:r>
                <a:r>
                  <a:rPr lang="ko-KR" altLang="en-US" sz="3600" b="1" dirty="0" smtClean="0">
                    <a:solidFill>
                      <a:schemeClr val="bg1"/>
                    </a:solidFill>
                  </a:rPr>
                  <a:t>천억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>
                <a:hlinkClick r:id="rId4" action="ppaction://hlinksldjump"/>
              </p:cNvPr>
              <p:cNvSpPr txBox="1"/>
              <p:nvPr/>
            </p:nvSpPr>
            <p:spPr>
              <a:xfrm>
                <a:off x="1544928" y="2770475"/>
                <a:ext cx="129394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서울시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8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천억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3" name="TextBox 182">
                <a:hlinkClick r:id="rId4" action="ppaction://hlinksldjump"/>
              </p:cNvPr>
              <p:cNvSpPr txBox="1"/>
              <p:nvPr/>
            </p:nvSpPr>
            <p:spPr>
              <a:xfrm>
                <a:off x="1547664" y="2996952"/>
                <a:ext cx="15504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투자기관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(15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7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천억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4" name="Picture 6">
                <a:hlinkClick r:id="rId4" action="ppaction://hlinksldjump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932" y="2638617"/>
                <a:ext cx="870151" cy="739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6" name="TextBox 175"/>
            <p:cNvSpPr txBox="1"/>
            <p:nvPr/>
          </p:nvSpPr>
          <p:spPr>
            <a:xfrm>
              <a:off x="285428" y="3360703"/>
              <a:ext cx="216024" cy="276999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accent6"/>
                  </a:solidFill>
                </a:rPr>
                <a:t>D</a:t>
              </a:r>
              <a:endParaRPr lang="ko-KR" altLang="en-US" sz="12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85" name="그룹 176"/>
          <p:cNvGrpSpPr/>
          <p:nvPr/>
        </p:nvGrpSpPr>
        <p:grpSpPr>
          <a:xfrm>
            <a:off x="6054672" y="1537128"/>
            <a:ext cx="2856627" cy="2097024"/>
            <a:chOff x="3188990" y="4140288"/>
            <a:chExt cx="2856627" cy="2097024"/>
          </a:xfrm>
        </p:grpSpPr>
        <p:sp>
          <p:nvSpPr>
            <p:cNvPr id="186" name="직사각형 185"/>
            <p:cNvSpPr/>
            <p:nvPr/>
          </p:nvSpPr>
          <p:spPr>
            <a:xfrm>
              <a:off x="3203848" y="4140288"/>
              <a:ext cx="2740691" cy="209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오각형 186"/>
            <p:cNvSpPr/>
            <p:nvPr/>
          </p:nvSpPr>
          <p:spPr>
            <a:xfrm>
              <a:off x="3309666" y="4293096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오각형 187"/>
            <p:cNvSpPr/>
            <p:nvPr/>
          </p:nvSpPr>
          <p:spPr>
            <a:xfrm>
              <a:off x="3344895" y="4289951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 smtClean="0">
                  <a:solidFill>
                    <a:schemeClr val="accent1">
                      <a:lumMod val="50000"/>
                    </a:schemeClr>
                  </a:solidFill>
                </a:rPr>
                <a:t>서울복지수준 </a:t>
              </a:r>
              <a:r>
                <a:rPr lang="ko-KR" altLang="en-US" sz="1200" b="1" dirty="0" err="1" smtClean="0">
                  <a:solidFill>
                    <a:schemeClr val="accent1">
                      <a:lumMod val="50000"/>
                    </a:schemeClr>
                  </a:solidFill>
                </a:rPr>
                <a:t>달성률</a:t>
              </a:r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3208654" y="4505975"/>
              <a:ext cx="202811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인구대비 장애인 비중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(3.9%)</a:t>
              </a:r>
              <a:endParaRPr lang="en-US" altLang="ko-KR" sz="1050" dirty="0">
                <a:solidFill>
                  <a:schemeClr val="bg1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3709323" y="4644063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schemeClr val="bg1"/>
                  </a:solidFill>
                </a:rPr>
                <a:t>80.9%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4309492" y="5532090"/>
              <a:ext cx="17235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소득대비 임대료비중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(88.9%)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363397" y="5949280"/>
              <a:ext cx="9316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2013.09.30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pic>
          <p:nvPicPr>
            <p:cNvPr id="19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47864" y="5373216"/>
              <a:ext cx="936104" cy="50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" name="TextBox 193"/>
            <p:cNvSpPr txBox="1"/>
            <p:nvPr/>
          </p:nvSpPr>
          <p:spPr>
            <a:xfrm>
              <a:off x="4309492" y="5329783"/>
              <a:ext cx="14927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기초보장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수급률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 (42.5%)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322068" y="5934328"/>
              <a:ext cx="17235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의료서비스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미충족률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 (22.3%)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4315103" y="5734303"/>
              <a:ext cx="168507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방가 후 아동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돌봄률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(98.1%)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188990" y="5951319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98" name="그룹 178"/>
          <p:cNvGrpSpPr/>
          <p:nvPr/>
        </p:nvGrpSpPr>
        <p:grpSpPr>
          <a:xfrm>
            <a:off x="6055705" y="3753036"/>
            <a:ext cx="2764767" cy="1296144"/>
            <a:chOff x="6055705" y="3753036"/>
            <a:chExt cx="2764767" cy="1296144"/>
          </a:xfrm>
        </p:grpSpPr>
        <p:grpSp>
          <p:nvGrpSpPr>
            <p:cNvPr id="199" name="그룹 54"/>
            <p:cNvGrpSpPr/>
            <p:nvPr/>
          </p:nvGrpSpPr>
          <p:grpSpPr>
            <a:xfrm>
              <a:off x="6079780" y="3753036"/>
              <a:ext cx="2740692" cy="1296144"/>
              <a:chOff x="6079780" y="3753036"/>
              <a:chExt cx="2740692" cy="1296144"/>
            </a:xfrm>
          </p:grpSpPr>
          <p:sp>
            <p:nvSpPr>
              <p:cNvPr id="201" name="직사각형 200"/>
              <p:cNvSpPr/>
              <p:nvPr/>
            </p:nvSpPr>
            <p:spPr>
              <a:xfrm>
                <a:off x="6079780" y="3753036"/>
                <a:ext cx="2740692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오각형 201"/>
              <p:cNvSpPr/>
              <p:nvPr/>
            </p:nvSpPr>
            <p:spPr>
              <a:xfrm>
                <a:off x="6223796" y="3861048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오각형 202"/>
              <p:cNvSpPr/>
              <p:nvPr/>
            </p:nvSpPr>
            <p:spPr>
              <a:xfrm>
                <a:off x="6236266" y="3861132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시민 정책제안 </a:t>
                </a:r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채택률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7179566" y="4320629"/>
                <a:ext cx="1136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1.4%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146439" y="4077156"/>
                <a:ext cx="18389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 정책제안 반영건수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(22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06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1923" y="4293096"/>
                <a:ext cx="565390" cy="54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7" name="TextBox 206"/>
              <p:cNvSpPr txBox="1"/>
              <p:nvPr/>
            </p:nvSpPr>
            <p:spPr>
              <a:xfrm>
                <a:off x="6232623" y="4788593"/>
                <a:ext cx="7873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2013.09.23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0" name="TextBox 199"/>
            <p:cNvSpPr txBox="1"/>
            <p:nvPr/>
          </p:nvSpPr>
          <p:spPr>
            <a:xfrm>
              <a:off x="6055705" y="4797152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08" name="그룹 141"/>
          <p:cNvGrpSpPr/>
          <p:nvPr/>
        </p:nvGrpSpPr>
        <p:grpSpPr>
          <a:xfrm>
            <a:off x="323528" y="5193196"/>
            <a:ext cx="1369667" cy="1102319"/>
            <a:chOff x="323528" y="5193196"/>
            <a:chExt cx="1369667" cy="1102319"/>
          </a:xfrm>
        </p:grpSpPr>
        <p:grpSp>
          <p:nvGrpSpPr>
            <p:cNvPr id="209" name="그룹 13"/>
            <p:cNvGrpSpPr/>
            <p:nvPr/>
          </p:nvGrpSpPr>
          <p:grpSpPr>
            <a:xfrm>
              <a:off x="335131" y="5193196"/>
              <a:ext cx="1358064" cy="1080120"/>
              <a:chOff x="335131" y="5193196"/>
              <a:chExt cx="1358064" cy="1080120"/>
            </a:xfrm>
          </p:grpSpPr>
          <p:sp>
            <p:nvSpPr>
              <p:cNvPr id="212" name="직사각형 211"/>
              <p:cNvSpPr/>
              <p:nvPr/>
            </p:nvSpPr>
            <p:spPr>
              <a:xfrm>
                <a:off x="338533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오각형 212"/>
              <p:cNvSpPr/>
              <p:nvPr/>
            </p:nvSpPr>
            <p:spPr>
              <a:xfrm>
                <a:off x="467544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오각형 213"/>
              <p:cNvSpPr/>
              <p:nvPr/>
            </p:nvSpPr>
            <p:spPr>
              <a:xfrm>
                <a:off x="463156" y="530074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사회적기업수</a:t>
                </a:r>
                <a:endParaRPr lang="ko-KR" altLang="en-US" sz="1050" dirty="0"/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396681" y="5641624"/>
                <a:ext cx="1143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430</a:t>
                </a:r>
                <a:r>
                  <a:rPr lang="ko-KR" altLang="en-US" sz="2800" b="1" dirty="0" smtClean="0">
                    <a:solidFill>
                      <a:schemeClr val="bg1"/>
                    </a:solidFill>
                  </a:rPr>
                  <a:t>개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335131" y="5516772"/>
                <a:ext cx="135806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서울형기업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(155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0" name="TextBox 209"/>
            <p:cNvSpPr txBox="1"/>
            <p:nvPr/>
          </p:nvSpPr>
          <p:spPr>
            <a:xfrm>
              <a:off x="323528" y="6064683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900" b="1" dirty="0">
                <a:solidFill>
                  <a:srgbClr val="00B050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500446" y="6056124"/>
              <a:ext cx="590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2013.9.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7" name="그룹 156"/>
          <p:cNvGrpSpPr/>
          <p:nvPr/>
        </p:nvGrpSpPr>
        <p:grpSpPr>
          <a:xfrm>
            <a:off x="1735479" y="5193196"/>
            <a:ext cx="1359775" cy="1116124"/>
            <a:chOff x="1735479" y="5193196"/>
            <a:chExt cx="1359775" cy="1116124"/>
          </a:xfrm>
        </p:grpSpPr>
        <p:grpSp>
          <p:nvGrpSpPr>
            <p:cNvPr id="218" name="그룹 14"/>
            <p:cNvGrpSpPr/>
            <p:nvPr/>
          </p:nvGrpSpPr>
          <p:grpSpPr>
            <a:xfrm>
              <a:off x="1748410" y="5193196"/>
              <a:ext cx="1346844" cy="1080120"/>
              <a:chOff x="1748410" y="5193196"/>
              <a:chExt cx="1346844" cy="1080120"/>
            </a:xfrm>
          </p:grpSpPr>
          <p:sp>
            <p:nvSpPr>
              <p:cNvPr id="221" name="직사각형 220"/>
              <p:cNvSpPr/>
              <p:nvPr/>
            </p:nvSpPr>
            <p:spPr>
              <a:xfrm>
                <a:off x="1768076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오각형 221"/>
              <p:cNvSpPr/>
              <p:nvPr/>
            </p:nvSpPr>
            <p:spPr>
              <a:xfrm>
                <a:off x="1869506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오각형 222"/>
              <p:cNvSpPr/>
              <p:nvPr/>
            </p:nvSpPr>
            <p:spPr>
              <a:xfrm>
                <a:off x="1835696" y="5300748"/>
                <a:ext cx="1224136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임대주택 공급</a:t>
                </a:r>
                <a:endParaRPr lang="ko-KR" altLang="en-US" sz="1000" dirty="0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1809960" y="5641624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82.2%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748410" y="5516772"/>
                <a:ext cx="134684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다가구매입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(4,523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호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1735479" y="6078488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912397" y="6069929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323528" y="4797152"/>
            <a:ext cx="216024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800080"/>
                </a:solidFill>
              </a:rPr>
              <a:t>w</a:t>
            </a:r>
            <a:endParaRPr lang="ko-KR" altLang="en-US" sz="1000" b="1" dirty="0">
              <a:solidFill>
                <a:srgbClr val="800080"/>
              </a:solidFill>
            </a:endParaRPr>
          </a:p>
        </p:txBody>
      </p:sp>
      <p:grpSp>
        <p:nvGrpSpPr>
          <p:cNvPr id="227" name="그룹 177"/>
          <p:cNvGrpSpPr/>
          <p:nvPr/>
        </p:nvGrpSpPr>
        <p:grpSpPr>
          <a:xfrm>
            <a:off x="6091677" y="5193196"/>
            <a:ext cx="1300356" cy="1093610"/>
            <a:chOff x="6091677" y="5193196"/>
            <a:chExt cx="1300356" cy="1093610"/>
          </a:xfrm>
        </p:grpSpPr>
        <p:grpSp>
          <p:nvGrpSpPr>
            <p:cNvPr id="228" name="그룹 52"/>
            <p:cNvGrpSpPr/>
            <p:nvPr/>
          </p:nvGrpSpPr>
          <p:grpSpPr>
            <a:xfrm>
              <a:off x="6091677" y="5193196"/>
              <a:ext cx="1300356" cy="1080120"/>
              <a:chOff x="6091677" y="5193196"/>
              <a:chExt cx="1300356" cy="108012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6094785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오각형 231"/>
              <p:cNvSpPr/>
              <p:nvPr/>
            </p:nvSpPr>
            <p:spPr>
              <a:xfrm>
                <a:off x="6224090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오각형 232"/>
              <p:cNvSpPr/>
              <p:nvPr/>
            </p:nvSpPr>
            <p:spPr>
              <a:xfrm>
                <a:off x="6156176" y="5301208"/>
                <a:ext cx="115212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5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민간위탁건수</a:t>
                </a:r>
                <a:endParaRPr lang="ko-KR" altLang="en-US" sz="950" dirty="0"/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6153227" y="5641624"/>
                <a:ext cx="1143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343</a:t>
                </a:r>
                <a:r>
                  <a:rPr lang="ko-KR" altLang="en-US" sz="2800" b="1" dirty="0" smtClean="0">
                    <a:solidFill>
                      <a:schemeClr val="bg1"/>
                    </a:solidFill>
                  </a:rPr>
                  <a:t>건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6091677" y="5516772"/>
                <a:ext cx="1300356" cy="2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50" dirty="0" err="1" smtClean="0">
                    <a:solidFill>
                      <a:schemeClr val="bg1"/>
                    </a:solidFill>
                  </a:rPr>
                  <a:t>복지건강실</a:t>
                </a:r>
                <a:r>
                  <a:rPr lang="ko-KR" altLang="en-US" sz="95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50" dirty="0" smtClean="0">
                    <a:solidFill>
                      <a:schemeClr val="bg1"/>
                    </a:solidFill>
                  </a:rPr>
                  <a:t>(102</a:t>
                </a:r>
                <a:r>
                  <a:rPr lang="ko-KR" altLang="en-US" sz="9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9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9" name="TextBox 228"/>
            <p:cNvSpPr txBox="1"/>
            <p:nvPr/>
          </p:nvSpPr>
          <p:spPr>
            <a:xfrm>
              <a:off x="6097147" y="6055974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274065" y="6047415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6" name="그룹 180"/>
          <p:cNvGrpSpPr/>
          <p:nvPr/>
        </p:nvGrpSpPr>
        <p:grpSpPr>
          <a:xfrm>
            <a:off x="7504956" y="5193196"/>
            <a:ext cx="1315516" cy="1111028"/>
            <a:chOff x="7504956" y="5193196"/>
            <a:chExt cx="1315516" cy="1111028"/>
          </a:xfrm>
        </p:grpSpPr>
        <p:grpSp>
          <p:nvGrpSpPr>
            <p:cNvPr id="237" name="그룹 179"/>
            <p:cNvGrpSpPr/>
            <p:nvPr/>
          </p:nvGrpSpPr>
          <p:grpSpPr>
            <a:xfrm>
              <a:off x="7504956" y="5193196"/>
              <a:ext cx="1315516" cy="1111028"/>
              <a:chOff x="7504956" y="5193196"/>
              <a:chExt cx="1315516" cy="1111028"/>
            </a:xfrm>
          </p:grpSpPr>
          <p:grpSp>
            <p:nvGrpSpPr>
              <p:cNvPr id="239" name="그룹 53"/>
              <p:cNvGrpSpPr/>
              <p:nvPr/>
            </p:nvGrpSpPr>
            <p:grpSpPr>
              <a:xfrm>
                <a:off x="7504956" y="5193196"/>
                <a:ext cx="1315516" cy="1080120"/>
                <a:chOff x="7504956" y="5193196"/>
                <a:chExt cx="1315516" cy="1080120"/>
              </a:xfrm>
            </p:grpSpPr>
            <p:sp>
              <p:nvSpPr>
                <p:cNvPr id="241" name="직사각형 240"/>
                <p:cNvSpPr/>
                <p:nvPr/>
              </p:nvSpPr>
              <p:spPr>
                <a:xfrm>
                  <a:off x="7524328" y="5193196"/>
                  <a:ext cx="1296144" cy="10801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2" name="오각형 241"/>
                <p:cNvSpPr/>
                <p:nvPr/>
              </p:nvSpPr>
              <p:spPr>
                <a:xfrm>
                  <a:off x="7626052" y="5301208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오각형 242"/>
                <p:cNvSpPr/>
                <p:nvPr/>
              </p:nvSpPr>
              <p:spPr>
                <a:xfrm>
                  <a:off x="7632980" y="5309457"/>
                  <a:ext cx="1115483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제도개선 </a:t>
                  </a:r>
                  <a:r>
                    <a:rPr lang="en-US" altLang="ko-KR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(</a:t>
                  </a:r>
                  <a:r>
                    <a:rPr lang="ko-KR" altLang="en-US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법령</a:t>
                  </a:r>
                  <a:r>
                    <a:rPr lang="en-US" altLang="ko-KR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)</a:t>
                  </a:r>
                  <a:endParaRPr lang="ko-KR" altLang="en-US" sz="950" dirty="0"/>
                </a:p>
              </p:txBody>
            </p:sp>
            <p:sp>
              <p:nvSpPr>
                <p:cNvPr id="244" name="TextBox 243"/>
                <p:cNvSpPr txBox="1"/>
                <p:nvPr/>
              </p:nvSpPr>
              <p:spPr>
                <a:xfrm>
                  <a:off x="7566506" y="5641624"/>
                  <a:ext cx="12186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bg1"/>
                      </a:solidFill>
                    </a:rPr>
                    <a:t>35.1%</a:t>
                  </a:r>
                  <a:endParaRPr lang="ko-KR" alt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5" name="TextBox 244"/>
                <p:cNvSpPr txBox="1"/>
                <p:nvPr/>
              </p:nvSpPr>
              <p:spPr>
                <a:xfrm>
                  <a:off x="7504956" y="5516772"/>
                  <a:ext cx="12410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 smtClean="0">
                      <a:solidFill>
                        <a:schemeClr val="bg1"/>
                      </a:solidFill>
                    </a:rPr>
                    <a:t>경제진흥실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(10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건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)</a:t>
                  </a:r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40" name="TextBox 239"/>
              <p:cNvSpPr txBox="1"/>
              <p:nvPr/>
            </p:nvSpPr>
            <p:spPr>
              <a:xfrm>
                <a:off x="7524328" y="6073392"/>
                <a:ext cx="216024" cy="23083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M</a:t>
                </a:r>
                <a:endParaRPr lang="ko-KR" altLang="en-US" sz="9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7701246" y="6064833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6" name="TextBox 245"/>
          <p:cNvSpPr txBox="1"/>
          <p:nvPr/>
        </p:nvSpPr>
        <p:spPr>
          <a:xfrm>
            <a:off x="323528" y="6425718"/>
            <a:ext cx="72008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News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1115616" y="6425718"/>
            <a:ext cx="7704856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48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8250" y="6462214"/>
            <a:ext cx="141164" cy="1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9" name="TextBox 248"/>
          <p:cNvSpPr txBox="1"/>
          <p:nvPr/>
        </p:nvSpPr>
        <p:spPr>
          <a:xfrm>
            <a:off x="1115616" y="6423139"/>
            <a:ext cx="777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dirty="0" smtClean="0">
                <a:solidFill>
                  <a:schemeClr val="bg1"/>
                </a:solidFill>
              </a:rPr>
              <a:t>10</a:t>
            </a:r>
            <a:r>
              <a:rPr lang="ko-KR" altLang="en-US" sz="950" dirty="0" smtClean="0">
                <a:solidFill>
                  <a:schemeClr val="bg1"/>
                </a:solidFill>
              </a:rPr>
              <a:t>월 광공업생산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전월비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2.1% </a:t>
            </a:r>
            <a:r>
              <a:rPr lang="ko-KR" altLang="en-US" sz="950" dirty="0" smtClean="0">
                <a:solidFill>
                  <a:schemeClr val="bg1"/>
                </a:solidFill>
              </a:rPr>
              <a:t>↓ </a:t>
            </a:r>
            <a:r>
              <a:rPr lang="en-US" altLang="ko-KR" sz="950" dirty="0" smtClean="0">
                <a:solidFill>
                  <a:schemeClr val="bg1"/>
                </a:solidFill>
              </a:rPr>
              <a:t>… “</a:t>
            </a:r>
            <a:r>
              <a:rPr lang="ko-KR" altLang="en-US" sz="950" dirty="0" smtClean="0">
                <a:solidFill>
                  <a:schemeClr val="bg1"/>
                </a:solidFill>
              </a:rPr>
              <a:t>내달부터 개선 예상</a:t>
            </a:r>
            <a:r>
              <a:rPr lang="en-US" altLang="ko-KR" sz="950" dirty="0" smtClean="0">
                <a:solidFill>
                  <a:schemeClr val="bg1"/>
                </a:solidFill>
              </a:rPr>
              <a:t>”  /  10</a:t>
            </a:r>
            <a:r>
              <a:rPr lang="ko-KR" altLang="en-US" sz="950" dirty="0" smtClean="0">
                <a:solidFill>
                  <a:schemeClr val="bg1"/>
                </a:solidFill>
              </a:rPr>
              <a:t>월 물가 전년比 </a:t>
            </a:r>
            <a:r>
              <a:rPr lang="en-US" altLang="ko-KR" sz="950" dirty="0" smtClean="0">
                <a:solidFill>
                  <a:schemeClr val="bg1"/>
                </a:solidFill>
              </a:rPr>
              <a:t>0.7% </a:t>
            </a:r>
            <a:r>
              <a:rPr lang="ko-KR" altLang="en-US" sz="950" dirty="0" smtClean="0">
                <a:solidFill>
                  <a:schemeClr val="bg1"/>
                </a:solidFill>
              </a:rPr>
              <a:t>상승 </a:t>
            </a:r>
            <a:r>
              <a:rPr lang="en-US" altLang="ko-KR" sz="950" dirty="0" smtClean="0">
                <a:solidFill>
                  <a:schemeClr val="bg1"/>
                </a:solidFill>
              </a:rPr>
              <a:t>..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전월比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0.3% </a:t>
            </a:r>
            <a:r>
              <a:rPr lang="ko-KR" altLang="en-US" sz="950" dirty="0" smtClean="0">
                <a:solidFill>
                  <a:schemeClr val="bg1"/>
                </a:solidFill>
              </a:rPr>
              <a:t>하락</a:t>
            </a:r>
            <a:r>
              <a:rPr lang="en-US" altLang="ko-KR" sz="950" dirty="0" smtClean="0">
                <a:solidFill>
                  <a:schemeClr val="bg1"/>
                </a:solidFill>
              </a:rPr>
              <a:t>, </a:t>
            </a:r>
            <a:r>
              <a:rPr lang="ko-KR" altLang="en-US" sz="950" dirty="0" smtClean="0">
                <a:solidFill>
                  <a:schemeClr val="bg1"/>
                </a:solidFill>
              </a:rPr>
              <a:t>서울시민 생활상 발표 </a:t>
            </a:r>
            <a:r>
              <a:rPr lang="en-US" altLang="ko-KR" sz="950" dirty="0" smtClean="0">
                <a:solidFill>
                  <a:schemeClr val="bg1"/>
                </a:solidFill>
              </a:rPr>
              <a:t> </a:t>
            </a:r>
            <a:endParaRPr lang="ko-KR" altLang="en-US" sz="950" dirty="0"/>
          </a:p>
        </p:txBody>
      </p:sp>
      <p:sp>
        <p:nvSpPr>
          <p:cNvPr id="250" name="직사각형 249"/>
          <p:cNvSpPr/>
          <p:nvPr/>
        </p:nvSpPr>
        <p:spPr>
          <a:xfrm>
            <a:off x="346378" y="980728"/>
            <a:ext cx="2785462" cy="381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Policy Statistics</a:t>
            </a:r>
            <a:endParaRPr lang="ko-KR" altLang="en-US" sz="1600" dirty="0"/>
          </a:p>
        </p:txBody>
      </p:sp>
      <p:sp>
        <p:nvSpPr>
          <p:cNvPr id="251" name="이등변 삼각형 250"/>
          <p:cNvSpPr/>
          <p:nvPr/>
        </p:nvSpPr>
        <p:spPr>
          <a:xfrm flipV="1">
            <a:off x="2843808" y="1087900"/>
            <a:ext cx="216024" cy="19069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2" name="그룹 165"/>
          <p:cNvGrpSpPr/>
          <p:nvPr/>
        </p:nvGrpSpPr>
        <p:grpSpPr>
          <a:xfrm>
            <a:off x="3203848" y="1530480"/>
            <a:ext cx="2740692" cy="1323480"/>
            <a:chOff x="3203848" y="2720556"/>
            <a:chExt cx="2740692" cy="1323480"/>
          </a:xfrm>
        </p:grpSpPr>
        <p:grpSp>
          <p:nvGrpSpPr>
            <p:cNvPr id="253" name="그룹 17"/>
            <p:cNvGrpSpPr/>
            <p:nvPr/>
          </p:nvGrpSpPr>
          <p:grpSpPr>
            <a:xfrm>
              <a:off x="3203848" y="2720556"/>
              <a:ext cx="2740692" cy="1323480"/>
              <a:chOff x="3203848" y="2720556"/>
              <a:chExt cx="2740692" cy="1323480"/>
            </a:xfrm>
          </p:grpSpPr>
          <p:sp>
            <p:nvSpPr>
              <p:cNvPr id="255" name="직사각형 254"/>
              <p:cNvSpPr/>
              <p:nvPr/>
            </p:nvSpPr>
            <p:spPr>
              <a:xfrm>
                <a:off x="3203848" y="2720556"/>
                <a:ext cx="2740692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오각형 255"/>
              <p:cNvSpPr/>
              <p:nvPr/>
            </p:nvSpPr>
            <p:spPr>
              <a:xfrm>
                <a:off x="3309666" y="2852936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정보공개율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sp>
            <p:nvSpPr>
              <p:cNvPr id="257" name="TextBox 256"/>
              <p:cNvSpPr txBox="1"/>
              <p:nvPr/>
            </p:nvSpPr>
            <p:spPr>
              <a:xfrm>
                <a:off x="4049672" y="3212976"/>
                <a:ext cx="1518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97.4%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3219839" y="3068960"/>
                <a:ext cx="147348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어제 청구건수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(16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5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5323" y="3284900"/>
                <a:ext cx="565390" cy="54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" name="TextBox 259"/>
              <p:cNvSpPr txBox="1"/>
              <p:nvPr/>
            </p:nvSpPr>
            <p:spPr>
              <a:xfrm>
                <a:off x="3352303" y="3797815"/>
                <a:ext cx="8611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2013.11.11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203848" y="3789040"/>
              <a:ext cx="216024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accent6"/>
                  </a:solidFill>
                </a:rPr>
                <a:t>D</a:t>
              </a:r>
              <a:endParaRPr lang="ko-KR" altLang="en-US" sz="1000" b="1" dirty="0">
                <a:solidFill>
                  <a:srgbClr val="800080"/>
                </a:solidFill>
              </a:endParaRPr>
            </a:p>
          </p:txBody>
        </p:sp>
      </p:grpSp>
      <p:grpSp>
        <p:nvGrpSpPr>
          <p:cNvPr id="261" name="그룹 155"/>
          <p:cNvGrpSpPr/>
          <p:nvPr/>
        </p:nvGrpSpPr>
        <p:grpSpPr>
          <a:xfrm>
            <a:off x="3166197" y="4198240"/>
            <a:ext cx="2789261" cy="2124236"/>
            <a:chOff x="6031210" y="1520788"/>
            <a:chExt cx="2789261" cy="2124236"/>
          </a:xfrm>
        </p:grpSpPr>
        <p:grpSp>
          <p:nvGrpSpPr>
            <p:cNvPr id="262" name="그룹 55"/>
            <p:cNvGrpSpPr/>
            <p:nvPr/>
          </p:nvGrpSpPr>
          <p:grpSpPr>
            <a:xfrm>
              <a:off x="6079780" y="1520788"/>
              <a:ext cx="2740691" cy="2124236"/>
              <a:chOff x="6079780" y="1520788"/>
              <a:chExt cx="2740691" cy="2124236"/>
            </a:xfrm>
          </p:grpSpPr>
          <p:sp>
            <p:nvSpPr>
              <p:cNvPr id="264" name="직사각형 263"/>
              <p:cNvSpPr/>
              <p:nvPr/>
            </p:nvSpPr>
            <p:spPr>
              <a:xfrm>
                <a:off x="6079780" y="15207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오각형 264"/>
              <p:cNvSpPr/>
              <p:nvPr/>
            </p:nvSpPr>
            <p:spPr>
              <a:xfrm>
                <a:off x="6223796" y="1628800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확충필요 </a:t>
                </a:r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어린이집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pic>
            <p:nvPicPr>
              <p:cNvPr id="266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6333" y="2568088"/>
                <a:ext cx="742734" cy="742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" name="TextBox 266"/>
              <p:cNvSpPr txBox="1"/>
              <p:nvPr/>
            </p:nvSpPr>
            <p:spPr>
              <a:xfrm>
                <a:off x="6196092" y="3368025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2013.09.30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6156176" y="1844824"/>
                <a:ext cx="161454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대기 </a:t>
                </a:r>
                <a:r>
                  <a:rPr lang="ko-KR" altLang="en-US" sz="1050" dirty="0" err="1" smtClean="0">
                    <a:solidFill>
                      <a:schemeClr val="bg1"/>
                    </a:solidFill>
                  </a:rPr>
                  <a:t>원아수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(30,191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명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6588224" y="2011487"/>
                <a:ext cx="16866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369</a:t>
                </a:r>
                <a:r>
                  <a:rPr lang="ko-KR" altLang="en-US" sz="3200" b="1" dirty="0" smtClean="0">
                    <a:solidFill>
                      <a:schemeClr val="bg1"/>
                    </a:solidFill>
                  </a:rPr>
                  <a:t>개소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6991741" y="2770475"/>
                <a:ext cx="174278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최대수요 송파구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(29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6996530" y="2996952"/>
                <a:ext cx="166584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최저수요 금천구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(4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3" name="TextBox 262"/>
            <p:cNvSpPr txBox="1"/>
            <p:nvPr/>
          </p:nvSpPr>
          <p:spPr>
            <a:xfrm>
              <a:off x="6031210" y="3370228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601058225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85397" y="692696"/>
            <a:ext cx="840691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25"/>
          <p:cNvSpPr txBox="1">
            <a:spLocks noChangeArrowheads="1"/>
          </p:cNvSpPr>
          <p:nvPr/>
        </p:nvSpPr>
        <p:spPr bwMode="gray">
          <a:xfrm>
            <a:off x="385396" y="287223"/>
            <a:ext cx="3423775" cy="36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ctr" latinLnBrk="0" hangingPunct="1">
              <a:spcBef>
                <a:spcPct val="50000"/>
              </a:spcBef>
            </a:pPr>
            <a:r>
              <a:rPr lang="ko-KR" altLang="en-US" sz="1800" dirty="0">
                <a:solidFill>
                  <a:prstClr val="white"/>
                </a:solidFill>
                <a:ea typeface="맑은 고딕" pitchFamily="50" charset="-127"/>
              </a:rPr>
              <a:t>▶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정책통계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–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협의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/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보고 현황</a:t>
            </a:r>
            <a:endParaRPr lang="ko-KR" altLang="en-US" sz="1800" dirty="0">
              <a:solidFill>
                <a:prstClr val="white"/>
              </a:solidFill>
              <a:ea typeface="맑은 고딕" pitchFamily="50" charset="-127"/>
            </a:endParaRPr>
          </a:p>
        </p:txBody>
      </p:sp>
      <p:grpSp>
        <p:nvGrpSpPr>
          <p:cNvPr id="146" name="그룹 59"/>
          <p:cNvGrpSpPr/>
          <p:nvPr/>
        </p:nvGrpSpPr>
        <p:grpSpPr>
          <a:xfrm>
            <a:off x="6094785" y="980728"/>
            <a:ext cx="2725686" cy="381384"/>
            <a:chOff x="6094785" y="980728"/>
            <a:chExt cx="2725686" cy="381384"/>
          </a:xfrm>
        </p:grpSpPr>
        <p:sp>
          <p:nvSpPr>
            <p:cNvPr id="155" name="직사각형 154"/>
            <p:cNvSpPr/>
            <p:nvPr/>
          </p:nvSpPr>
          <p:spPr>
            <a:xfrm>
              <a:off x="6094785" y="980728"/>
              <a:ext cx="2725686" cy="3813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Search</a:t>
              </a:r>
              <a:endParaRPr lang="ko-KR" altLang="en-US" dirty="0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8344580" y="1031392"/>
              <a:ext cx="403884" cy="284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이등변 삼각형 156"/>
            <p:cNvSpPr/>
            <p:nvPr/>
          </p:nvSpPr>
          <p:spPr>
            <a:xfrm flipV="1">
              <a:off x="8417346" y="1101406"/>
              <a:ext cx="259110" cy="1543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8" name="그룹 11"/>
          <p:cNvGrpSpPr/>
          <p:nvPr/>
        </p:nvGrpSpPr>
        <p:grpSpPr>
          <a:xfrm>
            <a:off x="323528" y="3753036"/>
            <a:ext cx="2740692" cy="1297167"/>
            <a:chOff x="323528" y="3753036"/>
            <a:chExt cx="2740692" cy="1297167"/>
          </a:xfrm>
        </p:grpSpPr>
        <p:sp>
          <p:nvSpPr>
            <p:cNvPr id="159" name="직사각형 158"/>
            <p:cNvSpPr/>
            <p:nvPr/>
          </p:nvSpPr>
          <p:spPr>
            <a:xfrm>
              <a:off x="323528" y="375303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오각형 159"/>
            <p:cNvSpPr/>
            <p:nvPr/>
          </p:nvSpPr>
          <p:spPr>
            <a:xfrm>
              <a:off x="463156" y="3861048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오각형 160"/>
            <p:cNvSpPr/>
            <p:nvPr/>
          </p:nvSpPr>
          <p:spPr>
            <a:xfrm>
              <a:off x="480739" y="3861132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일자리 창출 </a:t>
              </a:r>
              <a:r>
                <a:rPr lang="ko-KR" altLang="en-US" sz="1200" b="1" dirty="0" err="1" smtClean="0">
                  <a:solidFill>
                    <a:srgbClr val="4F81BD">
                      <a:lumMod val="50000"/>
                    </a:srgbClr>
                  </a:solidFill>
                </a:rPr>
                <a:t>달성률</a:t>
              </a:r>
              <a:endParaRPr lang="ko-KR" altLang="en-US" sz="1200" b="1" dirty="0">
                <a:solidFill>
                  <a:srgbClr val="4F81BD">
                    <a:lumMod val="50000"/>
                  </a:srgbClr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220745" y="4221172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</a:rPr>
                <a:t>55.3%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390912" y="4077156"/>
              <a:ext cx="18197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일자리 </a:t>
              </a:r>
              <a:r>
                <a:rPr lang="ko-KR" altLang="en-US" sz="1050" dirty="0" err="1" smtClean="0">
                  <a:solidFill>
                    <a:schemeClr val="bg1"/>
                  </a:solidFill>
                </a:rPr>
                <a:t>창출수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(15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만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5</a:t>
              </a:r>
              <a:r>
                <a:rPr lang="ko-KR" altLang="en-US" sz="1050" dirty="0" err="1" smtClean="0">
                  <a:solidFill>
                    <a:schemeClr val="bg1"/>
                  </a:solidFill>
                </a:rPr>
                <a:t>천개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)</a:t>
              </a:r>
              <a:endParaRPr lang="en-US" altLang="ko-KR" sz="1050" dirty="0">
                <a:solidFill>
                  <a:schemeClr val="bg1"/>
                </a:solidFill>
              </a:endParaRPr>
            </a:p>
          </p:txBody>
        </p:sp>
        <p:pic>
          <p:nvPicPr>
            <p:cNvPr id="16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96" y="4293096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5" name="TextBox 164"/>
            <p:cNvSpPr txBox="1"/>
            <p:nvPr/>
          </p:nvSpPr>
          <p:spPr>
            <a:xfrm>
              <a:off x="481727" y="4788593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2013.11.1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그룹 139"/>
          <p:cNvGrpSpPr/>
          <p:nvPr/>
        </p:nvGrpSpPr>
        <p:grpSpPr>
          <a:xfrm>
            <a:off x="3121519" y="2961972"/>
            <a:ext cx="1492716" cy="1116124"/>
            <a:chOff x="3121519" y="1520788"/>
            <a:chExt cx="1492716" cy="1116124"/>
          </a:xfrm>
        </p:grpSpPr>
        <p:grpSp>
          <p:nvGrpSpPr>
            <p:cNvPr id="167" name="그룹 15"/>
            <p:cNvGrpSpPr/>
            <p:nvPr/>
          </p:nvGrpSpPr>
          <p:grpSpPr>
            <a:xfrm>
              <a:off x="3121519" y="1520788"/>
              <a:ext cx="1492716" cy="1116124"/>
              <a:chOff x="3121519" y="1520788"/>
              <a:chExt cx="1492716" cy="1116124"/>
            </a:xfrm>
          </p:grpSpPr>
          <p:sp>
            <p:nvSpPr>
              <p:cNvPr id="169" name="직사각형 168"/>
              <p:cNvSpPr/>
              <p:nvPr/>
            </p:nvSpPr>
            <p:spPr>
              <a:xfrm>
                <a:off x="3218853" y="1520788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오각형 169"/>
              <p:cNvSpPr/>
              <p:nvPr/>
            </p:nvSpPr>
            <p:spPr>
              <a:xfrm>
                <a:off x="3347864" y="1628800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5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에너지절감률</a:t>
                </a:r>
                <a:endParaRPr lang="ko-KR" altLang="en-US" sz="1050" dirty="0"/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314457" y="2406080"/>
                <a:ext cx="7873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2013.10.25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3281389" y="1969676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98.9%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3121519" y="1844824"/>
                <a:ext cx="14927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 재생에너지 생산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(56.3%)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8" name="TextBox 167"/>
            <p:cNvSpPr txBox="1"/>
            <p:nvPr/>
          </p:nvSpPr>
          <p:spPr>
            <a:xfrm>
              <a:off x="3175273" y="2386980"/>
              <a:ext cx="216024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800080"/>
                  </a:solidFill>
                </a:rPr>
                <a:t>w</a:t>
              </a:r>
              <a:endParaRPr lang="ko-KR" altLang="en-US" sz="1000" b="1" dirty="0">
                <a:solidFill>
                  <a:srgbClr val="800080"/>
                </a:solidFill>
              </a:endParaRPr>
            </a:p>
          </p:txBody>
        </p:sp>
      </p:grpSp>
      <p:grpSp>
        <p:nvGrpSpPr>
          <p:cNvPr id="174" name="그룹 143"/>
          <p:cNvGrpSpPr/>
          <p:nvPr/>
        </p:nvGrpSpPr>
        <p:grpSpPr>
          <a:xfrm>
            <a:off x="4581525" y="2961972"/>
            <a:ext cx="1413377" cy="1106599"/>
            <a:chOff x="4581525" y="1520788"/>
            <a:chExt cx="1413377" cy="1106599"/>
          </a:xfrm>
        </p:grpSpPr>
        <p:grpSp>
          <p:nvGrpSpPr>
            <p:cNvPr id="175" name="그룹 142"/>
            <p:cNvGrpSpPr/>
            <p:nvPr/>
          </p:nvGrpSpPr>
          <p:grpSpPr>
            <a:xfrm>
              <a:off x="4625616" y="1520788"/>
              <a:ext cx="1369286" cy="1106599"/>
              <a:chOff x="4625616" y="1520788"/>
              <a:chExt cx="1369286" cy="1106599"/>
            </a:xfrm>
          </p:grpSpPr>
          <p:grpSp>
            <p:nvGrpSpPr>
              <p:cNvPr id="177" name="그룹 61"/>
              <p:cNvGrpSpPr/>
              <p:nvPr/>
            </p:nvGrpSpPr>
            <p:grpSpPr>
              <a:xfrm>
                <a:off x="4625616" y="1520788"/>
                <a:ext cx="1369286" cy="1080120"/>
                <a:chOff x="4625616" y="1520788"/>
                <a:chExt cx="1369286" cy="1080120"/>
              </a:xfrm>
            </p:grpSpPr>
            <p:sp>
              <p:nvSpPr>
                <p:cNvPr id="179" name="직사각형 178"/>
                <p:cNvSpPr/>
                <p:nvPr/>
              </p:nvSpPr>
              <p:spPr>
                <a:xfrm>
                  <a:off x="4648396" y="1520788"/>
                  <a:ext cx="1296144" cy="10801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오각형 179"/>
                <p:cNvSpPr/>
                <p:nvPr/>
              </p:nvSpPr>
              <p:spPr>
                <a:xfrm>
                  <a:off x="4749826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오각형 180"/>
                <p:cNvSpPr/>
                <p:nvPr/>
              </p:nvSpPr>
              <p:spPr>
                <a:xfrm>
                  <a:off x="4753641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10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직무발명</a:t>
                  </a:r>
                  <a:endParaRPr lang="ko-KR" altLang="en-US" sz="1100" dirty="0"/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4687166" y="1969676"/>
                  <a:ext cx="9412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bg1"/>
                      </a:solidFill>
                    </a:rPr>
                    <a:t>43</a:t>
                  </a:r>
                  <a:r>
                    <a:rPr lang="ko-KR" altLang="en-US" sz="2800" b="1" dirty="0" smtClean="0">
                      <a:solidFill>
                        <a:schemeClr val="bg1"/>
                      </a:solidFill>
                    </a:rPr>
                    <a:t>건</a:t>
                  </a:r>
                  <a:endParaRPr lang="ko-KR" alt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4625616" y="1844824"/>
                  <a:ext cx="13692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특허 신고건수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(19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건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)</a:t>
                  </a:r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8" name="TextBox 177"/>
              <p:cNvSpPr txBox="1"/>
              <p:nvPr/>
            </p:nvSpPr>
            <p:spPr>
              <a:xfrm>
                <a:off x="4729193" y="2396555"/>
                <a:ext cx="61747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2013.10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581525" y="2390691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84" name="그룹 154"/>
          <p:cNvGrpSpPr/>
          <p:nvPr/>
        </p:nvGrpSpPr>
        <p:grpSpPr>
          <a:xfrm>
            <a:off x="285428" y="1520788"/>
            <a:ext cx="2871640" cy="2124236"/>
            <a:chOff x="285428" y="1520788"/>
            <a:chExt cx="2871640" cy="2124236"/>
          </a:xfrm>
        </p:grpSpPr>
        <p:grpSp>
          <p:nvGrpSpPr>
            <p:cNvPr id="185" name="그룹 12"/>
            <p:cNvGrpSpPr/>
            <p:nvPr/>
          </p:nvGrpSpPr>
          <p:grpSpPr>
            <a:xfrm>
              <a:off x="323528" y="1520788"/>
              <a:ext cx="2833540" cy="2124236"/>
              <a:chOff x="323528" y="1520788"/>
              <a:chExt cx="2833540" cy="2124236"/>
            </a:xfrm>
          </p:grpSpPr>
          <p:sp>
            <p:nvSpPr>
              <p:cNvPr id="187" name="직사각형 186">
                <a:hlinkClick r:id="rId4" action="ppaction://hlinksldjump"/>
              </p:cNvPr>
              <p:cNvSpPr/>
              <p:nvPr/>
            </p:nvSpPr>
            <p:spPr>
              <a:xfrm>
                <a:off x="323528" y="15207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8" name="오각형 187">
                <a:hlinkClick r:id="rId4" action="ppaction://hlinksldjump"/>
              </p:cNvPr>
              <p:cNvSpPr/>
              <p:nvPr/>
            </p:nvSpPr>
            <p:spPr>
              <a:xfrm>
                <a:off x="463156" y="1628800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채무현황</a:t>
                </a:r>
                <a:endParaRPr lang="ko-KR" altLang="en-US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428303" y="3368025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2013.11.1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0" name="TextBox 189">
                <a:hlinkClick r:id="rId4" action="ppaction://hlinksldjump"/>
              </p:cNvPr>
              <p:cNvSpPr txBox="1"/>
              <p:nvPr/>
            </p:nvSpPr>
            <p:spPr>
              <a:xfrm>
                <a:off x="395536" y="1844824"/>
                <a:ext cx="157927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목표달성 비율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(21.9%)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>
                <a:hlinkClick r:id="rId4" action="ppaction://hlinksldjump"/>
              </p:cNvPr>
              <p:cNvSpPr txBox="1"/>
              <p:nvPr/>
            </p:nvSpPr>
            <p:spPr>
              <a:xfrm>
                <a:off x="827584" y="2011487"/>
                <a:ext cx="23294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18</a:t>
                </a:r>
                <a:r>
                  <a:rPr lang="ko-KR" altLang="en-US" sz="3600" b="1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4</a:t>
                </a:r>
                <a:r>
                  <a:rPr lang="ko-KR" altLang="en-US" sz="3600" b="1" dirty="0" smtClean="0">
                    <a:solidFill>
                      <a:schemeClr val="bg1"/>
                    </a:solidFill>
                  </a:rPr>
                  <a:t>천억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>
                <a:hlinkClick r:id="rId4" action="ppaction://hlinksldjump"/>
              </p:cNvPr>
              <p:cNvSpPr txBox="1"/>
              <p:nvPr/>
            </p:nvSpPr>
            <p:spPr>
              <a:xfrm>
                <a:off x="1544928" y="2770475"/>
                <a:ext cx="129394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서울시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8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천억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3" name="TextBox 192">
                <a:hlinkClick r:id="rId4" action="ppaction://hlinksldjump"/>
              </p:cNvPr>
              <p:cNvSpPr txBox="1"/>
              <p:nvPr/>
            </p:nvSpPr>
            <p:spPr>
              <a:xfrm>
                <a:off x="1547664" y="2996952"/>
                <a:ext cx="15504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투자기관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(15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7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천억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94" name="Picture 6">
                <a:hlinkClick r:id="rId4" action="ppaction://hlinksldjump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932" y="2638617"/>
                <a:ext cx="870151" cy="739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6" name="TextBox 185"/>
            <p:cNvSpPr txBox="1"/>
            <p:nvPr/>
          </p:nvSpPr>
          <p:spPr>
            <a:xfrm>
              <a:off x="285428" y="3360703"/>
              <a:ext cx="216024" cy="276999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accent6"/>
                  </a:solidFill>
                </a:rPr>
                <a:t>D</a:t>
              </a:r>
              <a:endParaRPr lang="ko-KR" altLang="en-US" sz="12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95" name="그룹 176"/>
          <p:cNvGrpSpPr/>
          <p:nvPr/>
        </p:nvGrpSpPr>
        <p:grpSpPr>
          <a:xfrm>
            <a:off x="6054672" y="1537128"/>
            <a:ext cx="2856627" cy="2097024"/>
            <a:chOff x="3188990" y="4140288"/>
            <a:chExt cx="2856627" cy="2097024"/>
          </a:xfrm>
        </p:grpSpPr>
        <p:sp>
          <p:nvSpPr>
            <p:cNvPr id="196" name="직사각형 195"/>
            <p:cNvSpPr/>
            <p:nvPr/>
          </p:nvSpPr>
          <p:spPr>
            <a:xfrm>
              <a:off x="3203848" y="4140288"/>
              <a:ext cx="2740691" cy="209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오각형 196"/>
            <p:cNvSpPr/>
            <p:nvPr/>
          </p:nvSpPr>
          <p:spPr>
            <a:xfrm>
              <a:off x="3309666" y="4293096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오각형 197"/>
            <p:cNvSpPr/>
            <p:nvPr/>
          </p:nvSpPr>
          <p:spPr>
            <a:xfrm>
              <a:off x="3344895" y="4289951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 smtClean="0">
                  <a:solidFill>
                    <a:schemeClr val="accent1">
                      <a:lumMod val="50000"/>
                    </a:schemeClr>
                  </a:solidFill>
                </a:rPr>
                <a:t>서울복지수준 </a:t>
              </a:r>
              <a:r>
                <a:rPr lang="ko-KR" altLang="en-US" sz="1200" b="1" dirty="0" err="1" smtClean="0">
                  <a:solidFill>
                    <a:schemeClr val="accent1">
                      <a:lumMod val="50000"/>
                    </a:schemeClr>
                  </a:solidFill>
                </a:rPr>
                <a:t>달성률</a:t>
              </a:r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3208654" y="4505975"/>
              <a:ext cx="202811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인구대비 장애인 비중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(3.9%)</a:t>
              </a:r>
              <a:endParaRPr lang="en-US" altLang="ko-KR" sz="1050" dirty="0">
                <a:solidFill>
                  <a:schemeClr val="bg1"/>
                </a:solidFill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3709323" y="4644063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schemeClr val="bg1"/>
                  </a:solidFill>
                </a:rPr>
                <a:t>80.9%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309492" y="5532090"/>
              <a:ext cx="17235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소득대비 임대료비중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(88.9%)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3363397" y="5949280"/>
              <a:ext cx="9316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2013.09.30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pic>
          <p:nvPicPr>
            <p:cNvPr id="20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47864" y="5373216"/>
              <a:ext cx="936104" cy="50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" name="TextBox 203"/>
            <p:cNvSpPr txBox="1"/>
            <p:nvPr/>
          </p:nvSpPr>
          <p:spPr>
            <a:xfrm>
              <a:off x="4309492" y="5329783"/>
              <a:ext cx="14927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기초보장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수급률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 (42.5%)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4322068" y="5934328"/>
              <a:ext cx="17235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의료서비스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미충족률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 (22.3%)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4315103" y="5734303"/>
              <a:ext cx="168507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방가 후 아동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돌봄률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(98.1%)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3188990" y="5951319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08" name="그룹 178"/>
          <p:cNvGrpSpPr/>
          <p:nvPr/>
        </p:nvGrpSpPr>
        <p:grpSpPr>
          <a:xfrm>
            <a:off x="6055705" y="3753036"/>
            <a:ext cx="2764767" cy="1296144"/>
            <a:chOff x="6055705" y="3753036"/>
            <a:chExt cx="2764767" cy="1296144"/>
          </a:xfrm>
        </p:grpSpPr>
        <p:grpSp>
          <p:nvGrpSpPr>
            <p:cNvPr id="209" name="그룹 54"/>
            <p:cNvGrpSpPr/>
            <p:nvPr/>
          </p:nvGrpSpPr>
          <p:grpSpPr>
            <a:xfrm>
              <a:off x="6079780" y="3753036"/>
              <a:ext cx="2740692" cy="1296144"/>
              <a:chOff x="6079780" y="3753036"/>
              <a:chExt cx="2740692" cy="1296144"/>
            </a:xfrm>
          </p:grpSpPr>
          <p:sp>
            <p:nvSpPr>
              <p:cNvPr id="211" name="직사각형 210"/>
              <p:cNvSpPr/>
              <p:nvPr/>
            </p:nvSpPr>
            <p:spPr>
              <a:xfrm>
                <a:off x="6079780" y="3753036"/>
                <a:ext cx="2740692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오각형 211"/>
              <p:cNvSpPr/>
              <p:nvPr/>
            </p:nvSpPr>
            <p:spPr>
              <a:xfrm>
                <a:off x="6223796" y="3861048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오각형 212"/>
              <p:cNvSpPr/>
              <p:nvPr/>
            </p:nvSpPr>
            <p:spPr>
              <a:xfrm>
                <a:off x="6236266" y="3861132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시민 정책제안 </a:t>
                </a:r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채택률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7179566" y="4320629"/>
                <a:ext cx="1136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1.4%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6146439" y="4077156"/>
                <a:ext cx="18389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 정책제안 반영건수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(22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16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1923" y="4293096"/>
                <a:ext cx="565390" cy="54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7" name="TextBox 216"/>
              <p:cNvSpPr txBox="1"/>
              <p:nvPr/>
            </p:nvSpPr>
            <p:spPr>
              <a:xfrm>
                <a:off x="6232623" y="4788593"/>
                <a:ext cx="7873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2013.09.23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0" name="TextBox 209"/>
            <p:cNvSpPr txBox="1"/>
            <p:nvPr/>
          </p:nvSpPr>
          <p:spPr>
            <a:xfrm>
              <a:off x="6055705" y="4797152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8" name="그룹 141"/>
          <p:cNvGrpSpPr/>
          <p:nvPr/>
        </p:nvGrpSpPr>
        <p:grpSpPr>
          <a:xfrm>
            <a:off x="323528" y="5193196"/>
            <a:ext cx="1369667" cy="1102319"/>
            <a:chOff x="323528" y="5193196"/>
            <a:chExt cx="1369667" cy="1102319"/>
          </a:xfrm>
        </p:grpSpPr>
        <p:grpSp>
          <p:nvGrpSpPr>
            <p:cNvPr id="219" name="그룹 13"/>
            <p:cNvGrpSpPr/>
            <p:nvPr/>
          </p:nvGrpSpPr>
          <p:grpSpPr>
            <a:xfrm>
              <a:off x="335131" y="5193196"/>
              <a:ext cx="1358064" cy="1080120"/>
              <a:chOff x="335131" y="5193196"/>
              <a:chExt cx="1358064" cy="1080120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338533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오각형 222"/>
              <p:cNvSpPr/>
              <p:nvPr/>
            </p:nvSpPr>
            <p:spPr>
              <a:xfrm>
                <a:off x="467544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오각형 223"/>
              <p:cNvSpPr/>
              <p:nvPr/>
            </p:nvSpPr>
            <p:spPr>
              <a:xfrm>
                <a:off x="463156" y="530074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사회적기업수</a:t>
                </a:r>
                <a:endParaRPr lang="ko-KR" altLang="en-US" sz="1050" dirty="0"/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396681" y="5641624"/>
                <a:ext cx="1143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430</a:t>
                </a:r>
                <a:r>
                  <a:rPr lang="ko-KR" altLang="en-US" sz="2800" b="1" dirty="0" smtClean="0">
                    <a:solidFill>
                      <a:schemeClr val="bg1"/>
                    </a:solidFill>
                  </a:rPr>
                  <a:t>개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335131" y="5516772"/>
                <a:ext cx="135806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서울형기업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(155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323528" y="6064683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900" b="1" dirty="0">
                <a:solidFill>
                  <a:srgbClr val="00B050"/>
                </a:solidFill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500446" y="6056124"/>
              <a:ext cx="590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2013.9.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7" name="그룹 156"/>
          <p:cNvGrpSpPr/>
          <p:nvPr/>
        </p:nvGrpSpPr>
        <p:grpSpPr>
          <a:xfrm>
            <a:off x="1735479" y="5193196"/>
            <a:ext cx="1359775" cy="1116124"/>
            <a:chOff x="1735479" y="5193196"/>
            <a:chExt cx="1359775" cy="1116124"/>
          </a:xfrm>
        </p:grpSpPr>
        <p:grpSp>
          <p:nvGrpSpPr>
            <p:cNvPr id="228" name="그룹 14"/>
            <p:cNvGrpSpPr/>
            <p:nvPr/>
          </p:nvGrpSpPr>
          <p:grpSpPr>
            <a:xfrm>
              <a:off x="1748410" y="5193196"/>
              <a:ext cx="1346844" cy="1080120"/>
              <a:chOff x="1748410" y="5193196"/>
              <a:chExt cx="1346844" cy="1080120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1768076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오각형 231"/>
              <p:cNvSpPr/>
              <p:nvPr/>
            </p:nvSpPr>
            <p:spPr>
              <a:xfrm>
                <a:off x="1869506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오각형 232"/>
              <p:cNvSpPr/>
              <p:nvPr/>
            </p:nvSpPr>
            <p:spPr>
              <a:xfrm>
                <a:off x="1835696" y="5300748"/>
                <a:ext cx="1224136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임대주택 공급</a:t>
                </a:r>
                <a:endParaRPr lang="ko-KR" altLang="en-US" sz="1000" dirty="0"/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809960" y="5641624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82.2%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1748410" y="5516772"/>
                <a:ext cx="134684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다가구매입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(4,523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호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9" name="TextBox 228"/>
            <p:cNvSpPr txBox="1"/>
            <p:nvPr/>
          </p:nvSpPr>
          <p:spPr>
            <a:xfrm>
              <a:off x="1735479" y="6078488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912397" y="6069929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6" name="TextBox 235"/>
          <p:cNvSpPr txBox="1"/>
          <p:nvPr/>
        </p:nvSpPr>
        <p:spPr>
          <a:xfrm>
            <a:off x="323528" y="4797152"/>
            <a:ext cx="216024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800080"/>
                </a:solidFill>
              </a:rPr>
              <a:t>w</a:t>
            </a:r>
            <a:endParaRPr lang="ko-KR" altLang="en-US" sz="1000" b="1" dirty="0">
              <a:solidFill>
                <a:srgbClr val="800080"/>
              </a:solidFill>
            </a:endParaRPr>
          </a:p>
        </p:txBody>
      </p:sp>
      <p:grpSp>
        <p:nvGrpSpPr>
          <p:cNvPr id="237" name="그룹 177"/>
          <p:cNvGrpSpPr/>
          <p:nvPr/>
        </p:nvGrpSpPr>
        <p:grpSpPr>
          <a:xfrm>
            <a:off x="6091677" y="5193196"/>
            <a:ext cx="1300356" cy="1093610"/>
            <a:chOff x="6091677" y="5193196"/>
            <a:chExt cx="1300356" cy="1093610"/>
          </a:xfrm>
        </p:grpSpPr>
        <p:grpSp>
          <p:nvGrpSpPr>
            <p:cNvPr id="238" name="그룹 52"/>
            <p:cNvGrpSpPr/>
            <p:nvPr/>
          </p:nvGrpSpPr>
          <p:grpSpPr>
            <a:xfrm>
              <a:off x="6091677" y="5193196"/>
              <a:ext cx="1300356" cy="1080120"/>
              <a:chOff x="6091677" y="5193196"/>
              <a:chExt cx="1300356" cy="1080120"/>
            </a:xfrm>
          </p:grpSpPr>
          <p:sp>
            <p:nvSpPr>
              <p:cNvPr id="241" name="직사각형 240"/>
              <p:cNvSpPr/>
              <p:nvPr/>
            </p:nvSpPr>
            <p:spPr>
              <a:xfrm>
                <a:off x="6094785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오각형 241"/>
              <p:cNvSpPr/>
              <p:nvPr/>
            </p:nvSpPr>
            <p:spPr>
              <a:xfrm>
                <a:off x="6224090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오각형 242"/>
              <p:cNvSpPr/>
              <p:nvPr/>
            </p:nvSpPr>
            <p:spPr>
              <a:xfrm>
                <a:off x="6156176" y="5301208"/>
                <a:ext cx="115212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5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민간위탁건수</a:t>
                </a:r>
                <a:endParaRPr lang="ko-KR" altLang="en-US" sz="950" dirty="0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6153227" y="5641624"/>
                <a:ext cx="1143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343</a:t>
                </a:r>
                <a:r>
                  <a:rPr lang="ko-KR" altLang="en-US" sz="2800" b="1" dirty="0" smtClean="0">
                    <a:solidFill>
                      <a:schemeClr val="bg1"/>
                    </a:solidFill>
                  </a:rPr>
                  <a:t>건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5" name="TextBox 244"/>
              <p:cNvSpPr txBox="1"/>
              <p:nvPr/>
            </p:nvSpPr>
            <p:spPr>
              <a:xfrm>
                <a:off x="6091677" y="5516772"/>
                <a:ext cx="1300356" cy="2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50" dirty="0" err="1" smtClean="0">
                    <a:solidFill>
                      <a:schemeClr val="bg1"/>
                    </a:solidFill>
                  </a:rPr>
                  <a:t>복지건강실</a:t>
                </a:r>
                <a:r>
                  <a:rPr lang="ko-KR" altLang="en-US" sz="95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50" dirty="0" smtClean="0">
                    <a:solidFill>
                      <a:schemeClr val="bg1"/>
                    </a:solidFill>
                  </a:rPr>
                  <a:t>(102</a:t>
                </a:r>
                <a:r>
                  <a:rPr lang="ko-KR" altLang="en-US" sz="9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9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9" name="TextBox 238"/>
            <p:cNvSpPr txBox="1"/>
            <p:nvPr/>
          </p:nvSpPr>
          <p:spPr>
            <a:xfrm>
              <a:off x="6097147" y="6055974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274065" y="6047415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6" name="그룹 180"/>
          <p:cNvGrpSpPr/>
          <p:nvPr/>
        </p:nvGrpSpPr>
        <p:grpSpPr>
          <a:xfrm>
            <a:off x="7504956" y="5193196"/>
            <a:ext cx="1315516" cy="1111028"/>
            <a:chOff x="7504956" y="5193196"/>
            <a:chExt cx="1315516" cy="1111028"/>
          </a:xfrm>
        </p:grpSpPr>
        <p:grpSp>
          <p:nvGrpSpPr>
            <p:cNvPr id="247" name="그룹 179"/>
            <p:cNvGrpSpPr/>
            <p:nvPr/>
          </p:nvGrpSpPr>
          <p:grpSpPr>
            <a:xfrm>
              <a:off x="7504956" y="5193196"/>
              <a:ext cx="1315516" cy="1111028"/>
              <a:chOff x="7504956" y="5193196"/>
              <a:chExt cx="1315516" cy="1111028"/>
            </a:xfrm>
          </p:grpSpPr>
          <p:grpSp>
            <p:nvGrpSpPr>
              <p:cNvPr id="249" name="그룹 53"/>
              <p:cNvGrpSpPr/>
              <p:nvPr/>
            </p:nvGrpSpPr>
            <p:grpSpPr>
              <a:xfrm>
                <a:off x="7504956" y="5193196"/>
                <a:ext cx="1315516" cy="1080120"/>
                <a:chOff x="7504956" y="5193196"/>
                <a:chExt cx="1315516" cy="1080120"/>
              </a:xfrm>
            </p:grpSpPr>
            <p:sp>
              <p:nvSpPr>
                <p:cNvPr id="251" name="직사각형 250"/>
                <p:cNvSpPr/>
                <p:nvPr/>
              </p:nvSpPr>
              <p:spPr>
                <a:xfrm>
                  <a:off x="7524328" y="5193196"/>
                  <a:ext cx="1296144" cy="10801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오각형 251"/>
                <p:cNvSpPr/>
                <p:nvPr/>
              </p:nvSpPr>
              <p:spPr>
                <a:xfrm>
                  <a:off x="7626052" y="5301208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3" name="오각형 252"/>
                <p:cNvSpPr/>
                <p:nvPr/>
              </p:nvSpPr>
              <p:spPr>
                <a:xfrm>
                  <a:off x="7632980" y="5309457"/>
                  <a:ext cx="1115483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제도개선 </a:t>
                  </a:r>
                  <a:r>
                    <a:rPr lang="en-US" altLang="ko-KR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(</a:t>
                  </a:r>
                  <a:r>
                    <a:rPr lang="ko-KR" altLang="en-US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법령</a:t>
                  </a:r>
                  <a:r>
                    <a:rPr lang="en-US" altLang="ko-KR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)</a:t>
                  </a:r>
                  <a:endParaRPr lang="ko-KR" altLang="en-US" sz="950" dirty="0"/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7566506" y="5641624"/>
                  <a:ext cx="12186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bg1"/>
                      </a:solidFill>
                    </a:rPr>
                    <a:t>35.1%</a:t>
                  </a:r>
                  <a:endParaRPr lang="ko-KR" alt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5" name="TextBox 254"/>
                <p:cNvSpPr txBox="1"/>
                <p:nvPr/>
              </p:nvSpPr>
              <p:spPr>
                <a:xfrm>
                  <a:off x="7504956" y="5516772"/>
                  <a:ext cx="12410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 smtClean="0">
                      <a:solidFill>
                        <a:schemeClr val="bg1"/>
                      </a:solidFill>
                    </a:rPr>
                    <a:t>경제진흥실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(10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건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)</a:t>
                  </a:r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50" name="TextBox 249"/>
              <p:cNvSpPr txBox="1"/>
              <p:nvPr/>
            </p:nvSpPr>
            <p:spPr>
              <a:xfrm>
                <a:off x="7524328" y="6073392"/>
                <a:ext cx="216024" cy="23083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M</a:t>
                </a:r>
                <a:endParaRPr lang="ko-KR" altLang="en-US" sz="9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7701246" y="6064833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6" name="TextBox 255"/>
          <p:cNvSpPr txBox="1"/>
          <p:nvPr/>
        </p:nvSpPr>
        <p:spPr>
          <a:xfrm>
            <a:off x="323528" y="6425718"/>
            <a:ext cx="72008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News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115616" y="6425718"/>
            <a:ext cx="7704856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58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8250" y="6462214"/>
            <a:ext cx="141164" cy="1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9" name="TextBox 258"/>
          <p:cNvSpPr txBox="1"/>
          <p:nvPr/>
        </p:nvSpPr>
        <p:spPr>
          <a:xfrm>
            <a:off x="1115616" y="6423139"/>
            <a:ext cx="777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dirty="0" smtClean="0">
                <a:solidFill>
                  <a:schemeClr val="bg1"/>
                </a:solidFill>
              </a:rPr>
              <a:t>10</a:t>
            </a:r>
            <a:r>
              <a:rPr lang="ko-KR" altLang="en-US" sz="950" dirty="0" smtClean="0">
                <a:solidFill>
                  <a:schemeClr val="bg1"/>
                </a:solidFill>
              </a:rPr>
              <a:t>월 광공업생산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전월비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2.1% </a:t>
            </a:r>
            <a:r>
              <a:rPr lang="ko-KR" altLang="en-US" sz="950" dirty="0" smtClean="0">
                <a:solidFill>
                  <a:schemeClr val="bg1"/>
                </a:solidFill>
              </a:rPr>
              <a:t>↓ </a:t>
            </a:r>
            <a:r>
              <a:rPr lang="en-US" altLang="ko-KR" sz="950" dirty="0" smtClean="0">
                <a:solidFill>
                  <a:schemeClr val="bg1"/>
                </a:solidFill>
              </a:rPr>
              <a:t>… “</a:t>
            </a:r>
            <a:r>
              <a:rPr lang="ko-KR" altLang="en-US" sz="950" dirty="0" smtClean="0">
                <a:solidFill>
                  <a:schemeClr val="bg1"/>
                </a:solidFill>
              </a:rPr>
              <a:t>내달부터 개선 예상</a:t>
            </a:r>
            <a:r>
              <a:rPr lang="en-US" altLang="ko-KR" sz="950" dirty="0" smtClean="0">
                <a:solidFill>
                  <a:schemeClr val="bg1"/>
                </a:solidFill>
              </a:rPr>
              <a:t>”  /  10</a:t>
            </a:r>
            <a:r>
              <a:rPr lang="ko-KR" altLang="en-US" sz="950" dirty="0" smtClean="0">
                <a:solidFill>
                  <a:schemeClr val="bg1"/>
                </a:solidFill>
              </a:rPr>
              <a:t>월 물가 전년比 </a:t>
            </a:r>
            <a:r>
              <a:rPr lang="en-US" altLang="ko-KR" sz="950" dirty="0" smtClean="0">
                <a:solidFill>
                  <a:schemeClr val="bg1"/>
                </a:solidFill>
              </a:rPr>
              <a:t>0.7% </a:t>
            </a:r>
            <a:r>
              <a:rPr lang="ko-KR" altLang="en-US" sz="950" dirty="0" smtClean="0">
                <a:solidFill>
                  <a:schemeClr val="bg1"/>
                </a:solidFill>
              </a:rPr>
              <a:t>상승 </a:t>
            </a:r>
            <a:r>
              <a:rPr lang="en-US" altLang="ko-KR" sz="950" dirty="0" smtClean="0">
                <a:solidFill>
                  <a:schemeClr val="bg1"/>
                </a:solidFill>
              </a:rPr>
              <a:t>..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전월比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0.3% </a:t>
            </a:r>
            <a:r>
              <a:rPr lang="ko-KR" altLang="en-US" sz="950" dirty="0" smtClean="0">
                <a:solidFill>
                  <a:schemeClr val="bg1"/>
                </a:solidFill>
              </a:rPr>
              <a:t>하락</a:t>
            </a:r>
            <a:r>
              <a:rPr lang="en-US" altLang="ko-KR" sz="950" dirty="0" smtClean="0">
                <a:solidFill>
                  <a:schemeClr val="bg1"/>
                </a:solidFill>
              </a:rPr>
              <a:t>, </a:t>
            </a:r>
            <a:r>
              <a:rPr lang="ko-KR" altLang="en-US" sz="950" dirty="0" smtClean="0">
                <a:solidFill>
                  <a:schemeClr val="bg1"/>
                </a:solidFill>
              </a:rPr>
              <a:t>서울시민 생활상 발표 </a:t>
            </a:r>
            <a:r>
              <a:rPr lang="en-US" altLang="ko-KR" sz="950" dirty="0" smtClean="0">
                <a:solidFill>
                  <a:schemeClr val="bg1"/>
                </a:solidFill>
              </a:rPr>
              <a:t> </a:t>
            </a:r>
            <a:endParaRPr lang="ko-KR" altLang="en-US" sz="950" dirty="0"/>
          </a:p>
        </p:txBody>
      </p:sp>
      <p:sp>
        <p:nvSpPr>
          <p:cNvPr id="260" name="직사각형 259"/>
          <p:cNvSpPr/>
          <p:nvPr/>
        </p:nvSpPr>
        <p:spPr>
          <a:xfrm>
            <a:off x="346378" y="980728"/>
            <a:ext cx="2785462" cy="381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Policy Statistics</a:t>
            </a:r>
            <a:endParaRPr lang="ko-KR" altLang="en-US" sz="1600" dirty="0"/>
          </a:p>
        </p:txBody>
      </p:sp>
      <p:sp>
        <p:nvSpPr>
          <p:cNvPr id="261" name="이등변 삼각형 260"/>
          <p:cNvSpPr/>
          <p:nvPr/>
        </p:nvSpPr>
        <p:spPr>
          <a:xfrm flipV="1">
            <a:off x="2843808" y="1087900"/>
            <a:ext cx="216024" cy="19069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2" name="그룹 165"/>
          <p:cNvGrpSpPr/>
          <p:nvPr/>
        </p:nvGrpSpPr>
        <p:grpSpPr>
          <a:xfrm>
            <a:off x="3203848" y="1530480"/>
            <a:ext cx="2740692" cy="1323480"/>
            <a:chOff x="3203848" y="2720556"/>
            <a:chExt cx="2740692" cy="1323480"/>
          </a:xfrm>
        </p:grpSpPr>
        <p:grpSp>
          <p:nvGrpSpPr>
            <p:cNvPr id="263" name="그룹 17"/>
            <p:cNvGrpSpPr/>
            <p:nvPr/>
          </p:nvGrpSpPr>
          <p:grpSpPr>
            <a:xfrm>
              <a:off x="3203848" y="2720556"/>
              <a:ext cx="2740692" cy="1323480"/>
              <a:chOff x="3203848" y="2720556"/>
              <a:chExt cx="2740692" cy="1323480"/>
            </a:xfrm>
          </p:grpSpPr>
          <p:sp>
            <p:nvSpPr>
              <p:cNvPr id="265" name="직사각형 264"/>
              <p:cNvSpPr/>
              <p:nvPr/>
            </p:nvSpPr>
            <p:spPr>
              <a:xfrm>
                <a:off x="3203848" y="2720556"/>
                <a:ext cx="2740692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오각형 265"/>
              <p:cNvSpPr/>
              <p:nvPr/>
            </p:nvSpPr>
            <p:spPr>
              <a:xfrm>
                <a:off x="3309666" y="2852936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정보공개율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>
                <a:off x="4049672" y="3212976"/>
                <a:ext cx="1518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97.4%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3219839" y="3068960"/>
                <a:ext cx="147348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어제 청구건수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(16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6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5323" y="3284900"/>
                <a:ext cx="565390" cy="54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0" name="TextBox 269"/>
              <p:cNvSpPr txBox="1"/>
              <p:nvPr/>
            </p:nvSpPr>
            <p:spPr>
              <a:xfrm>
                <a:off x="3352303" y="3797815"/>
                <a:ext cx="8611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2013.11.11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3203848" y="3789040"/>
              <a:ext cx="216024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accent6"/>
                  </a:solidFill>
                </a:rPr>
                <a:t>D</a:t>
              </a:r>
              <a:endParaRPr lang="ko-KR" altLang="en-US" sz="1000" b="1" dirty="0">
                <a:solidFill>
                  <a:srgbClr val="800080"/>
                </a:solidFill>
              </a:endParaRPr>
            </a:p>
          </p:txBody>
        </p:sp>
      </p:grpSp>
      <p:grpSp>
        <p:nvGrpSpPr>
          <p:cNvPr id="271" name="그룹 155"/>
          <p:cNvGrpSpPr/>
          <p:nvPr/>
        </p:nvGrpSpPr>
        <p:grpSpPr>
          <a:xfrm>
            <a:off x="3166197" y="4198240"/>
            <a:ext cx="2789261" cy="2124236"/>
            <a:chOff x="6031210" y="1520788"/>
            <a:chExt cx="2789261" cy="2124236"/>
          </a:xfrm>
        </p:grpSpPr>
        <p:grpSp>
          <p:nvGrpSpPr>
            <p:cNvPr id="272" name="그룹 55"/>
            <p:cNvGrpSpPr/>
            <p:nvPr/>
          </p:nvGrpSpPr>
          <p:grpSpPr>
            <a:xfrm>
              <a:off x="6079780" y="1520788"/>
              <a:ext cx="2740691" cy="2124236"/>
              <a:chOff x="6079780" y="1520788"/>
              <a:chExt cx="2740691" cy="2124236"/>
            </a:xfrm>
          </p:grpSpPr>
          <p:sp>
            <p:nvSpPr>
              <p:cNvPr id="274" name="직사각형 273"/>
              <p:cNvSpPr/>
              <p:nvPr/>
            </p:nvSpPr>
            <p:spPr>
              <a:xfrm>
                <a:off x="6079780" y="15207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오각형 274"/>
              <p:cNvSpPr/>
              <p:nvPr/>
            </p:nvSpPr>
            <p:spPr>
              <a:xfrm>
                <a:off x="6223796" y="1628800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확충필요 </a:t>
                </a:r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어린이집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pic>
            <p:nvPicPr>
              <p:cNvPr id="276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6333" y="2568088"/>
                <a:ext cx="742734" cy="742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" name="TextBox 276"/>
              <p:cNvSpPr txBox="1"/>
              <p:nvPr/>
            </p:nvSpPr>
            <p:spPr>
              <a:xfrm>
                <a:off x="6196092" y="3368025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2013.09.30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6156176" y="1844824"/>
                <a:ext cx="161454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대기 </a:t>
                </a:r>
                <a:r>
                  <a:rPr lang="ko-KR" altLang="en-US" sz="1050" dirty="0" err="1" smtClean="0">
                    <a:solidFill>
                      <a:schemeClr val="bg1"/>
                    </a:solidFill>
                  </a:rPr>
                  <a:t>원아수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(30,191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명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588224" y="2011487"/>
                <a:ext cx="16866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369</a:t>
                </a:r>
                <a:r>
                  <a:rPr lang="ko-KR" altLang="en-US" sz="3200" b="1" dirty="0" smtClean="0">
                    <a:solidFill>
                      <a:schemeClr val="bg1"/>
                    </a:solidFill>
                  </a:rPr>
                  <a:t>개소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991741" y="2770475"/>
                <a:ext cx="174278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최대수요 송파구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(29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996530" y="2996952"/>
                <a:ext cx="166584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최저수요 금천구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(4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3" name="TextBox 272"/>
            <p:cNvSpPr txBox="1"/>
            <p:nvPr/>
          </p:nvSpPr>
          <p:spPr>
            <a:xfrm>
              <a:off x="6031210" y="3370228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53" name="그룹 57"/>
          <p:cNvGrpSpPr/>
          <p:nvPr/>
        </p:nvGrpSpPr>
        <p:grpSpPr>
          <a:xfrm>
            <a:off x="8175807" y="-9030"/>
            <a:ext cx="972771" cy="6867028"/>
            <a:chOff x="8175807" y="-9030"/>
            <a:chExt cx="972771" cy="6867028"/>
          </a:xfrm>
        </p:grpSpPr>
        <p:sp>
          <p:nvSpPr>
            <p:cNvPr id="10" name="양쪽 모서리가 둥근 사각형 9"/>
            <p:cNvSpPr/>
            <p:nvPr/>
          </p:nvSpPr>
          <p:spPr>
            <a:xfrm rot="16200000">
              <a:off x="5226026" y="2940751"/>
              <a:ext cx="6867028" cy="9674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실행 단추: 문서 20">
              <a:hlinkClick r:id="" action="ppaction://noaction" highlightClick="1"/>
            </p:cNvPr>
            <p:cNvSpPr/>
            <p:nvPr/>
          </p:nvSpPr>
          <p:spPr>
            <a:xfrm>
              <a:off x="8374899" y="188641"/>
              <a:ext cx="589589" cy="503358"/>
            </a:xfrm>
            <a:prstGeom prst="actionButton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실행 단추: 문서 109">
              <a:hlinkClick r:id="" action="ppaction://noaction" highlightClick="1"/>
            </p:cNvPr>
            <p:cNvSpPr/>
            <p:nvPr/>
          </p:nvSpPr>
          <p:spPr>
            <a:xfrm>
              <a:off x="8374899" y="908720"/>
              <a:ext cx="589589" cy="503358"/>
            </a:xfrm>
            <a:prstGeom prst="actionButton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설명선 3(테두리 및 강조선) 21"/>
            <p:cNvSpPr/>
            <p:nvPr/>
          </p:nvSpPr>
          <p:spPr>
            <a:xfrm>
              <a:off x="8395129" y="2037805"/>
              <a:ext cx="569359" cy="531495"/>
            </a:xfrm>
            <a:prstGeom prst="accentBorderCallout3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설명선 3(테두리 및 강조선) 138"/>
            <p:cNvSpPr/>
            <p:nvPr/>
          </p:nvSpPr>
          <p:spPr>
            <a:xfrm>
              <a:off x="8395129" y="2740827"/>
              <a:ext cx="569359" cy="531495"/>
            </a:xfrm>
            <a:prstGeom prst="accentBorderCallout3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실행 단추: 돌아가기 22">
              <a:hlinkClick r:id="" action="ppaction://hlinkshowjump?jump=lastslideviewed" highlightClick="1"/>
            </p:cNvPr>
            <p:cNvSpPr/>
            <p:nvPr/>
          </p:nvSpPr>
          <p:spPr>
            <a:xfrm>
              <a:off x="8417346" y="5205302"/>
              <a:ext cx="547142" cy="527954"/>
            </a:xfrm>
            <a:prstGeom prst="actionButtonRetur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실행 단추: 정보 24">
              <a:hlinkClick r:id="" action="ppaction://noaction" highlightClick="1"/>
            </p:cNvPr>
            <p:cNvSpPr/>
            <p:nvPr/>
          </p:nvSpPr>
          <p:spPr>
            <a:xfrm>
              <a:off x="8417346" y="5925382"/>
              <a:ext cx="547142" cy="527954"/>
            </a:xfrm>
            <a:prstGeom prst="actionButtonInformati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순서도: 다중 문서 28"/>
            <p:cNvSpPr/>
            <p:nvPr/>
          </p:nvSpPr>
          <p:spPr>
            <a:xfrm>
              <a:off x="8374899" y="3898316"/>
              <a:ext cx="589589" cy="637141"/>
            </a:xfrm>
            <a:prstGeom prst="flowChartMultidocumen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8337235" y="1736812"/>
              <a:ext cx="627253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8344580" y="3559174"/>
              <a:ext cx="61990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/>
            <p:cNvCxnSpPr/>
            <p:nvPr/>
          </p:nvCxnSpPr>
          <p:spPr>
            <a:xfrm>
              <a:off x="8344580" y="4941168"/>
              <a:ext cx="61990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220119" y="4509120"/>
              <a:ext cx="888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conference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24082" y="1443589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view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8480188" y="327233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day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220119" y="6479758"/>
              <a:ext cx="9284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information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78553875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85397" y="692696"/>
            <a:ext cx="840691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23528" y="980728"/>
            <a:ext cx="4191469" cy="381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Statistics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이등변 삼각형 2"/>
          <p:cNvSpPr/>
          <p:nvPr/>
        </p:nvSpPr>
        <p:spPr>
          <a:xfrm flipV="1">
            <a:off x="4067944" y="1078068"/>
            <a:ext cx="288032" cy="19069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" name="그룹 59"/>
          <p:cNvGrpSpPr/>
          <p:nvPr/>
        </p:nvGrpSpPr>
        <p:grpSpPr>
          <a:xfrm>
            <a:off x="6094785" y="980728"/>
            <a:ext cx="2725686" cy="381384"/>
            <a:chOff x="6094785" y="980728"/>
            <a:chExt cx="2725686" cy="381384"/>
          </a:xfrm>
        </p:grpSpPr>
        <p:sp>
          <p:nvSpPr>
            <p:cNvPr id="51" name="직사각형 50"/>
            <p:cNvSpPr/>
            <p:nvPr/>
          </p:nvSpPr>
          <p:spPr>
            <a:xfrm>
              <a:off x="6094785" y="980728"/>
              <a:ext cx="2725686" cy="3813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prstClr val="white"/>
                  </a:solidFill>
                </a:rPr>
                <a:t>Search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344580" y="1031392"/>
              <a:ext cx="403884" cy="284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이등변 삼각형 60"/>
            <p:cNvSpPr/>
            <p:nvPr/>
          </p:nvSpPr>
          <p:spPr>
            <a:xfrm flipV="1">
              <a:off x="8417346" y="1101406"/>
              <a:ext cx="259110" cy="1543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55"/>
          <p:cNvGrpSpPr/>
          <p:nvPr/>
        </p:nvGrpSpPr>
        <p:grpSpPr>
          <a:xfrm>
            <a:off x="6079780" y="1520788"/>
            <a:ext cx="2740691" cy="2124236"/>
            <a:chOff x="6079780" y="1520788"/>
            <a:chExt cx="2740691" cy="2124236"/>
          </a:xfrm>
        </p:grpSpPr>
        <p:sp>
          <p:nvSpPr>
            <p:cNvPr id="33" name="직사각형 32"/>
            <p:cNvSpPr/>
            <p:nvPr/>
          </p:nvSpPr>
          <p:spPr>
            <a:xfrm>
              <a:off x="6079780" y="1520788"/>
              <a:ext cx="2740691" cy="209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오각형 46"/>
            <p:cNvSpPr/>
            <p:nvPr/>
          </p:nvSpPr>
          <p:spPr>
            <a:xfrm>
              <a:off x="6223796" y="1628800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rgbClr val="4F81BD">
                      <a:lumMod val="50000"/>
                    </a:srgbClr>
                  </a:solidFill>
                </a:rPr>
                <a:t>경제생활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805" y="2636912"/>
              <a:ext cx="742734" cy="74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TextBox 97"/>
            <p:cNvSpPr txBox="1"/>
            <p:nvPr/>
          </p:nvSpPr>
          <p:spPr>
            <a:xfrm>
              <a:off x="6084168" y="3368025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156176" y="1844824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588224" y="2011487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prstClr val="white"/>
                  </a:solidFill>
                </a:rPr>
                <a:t>60.9%</a:t>
              </a:r>
              <a:endParaRPr lang="ko-KR" altLang="en-US" sz="4400" b="1" dirty="0">
                <a:solidFill>
                  <a:prstClr val="white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305568" y="2770475"/>
              <a:ext cx="13708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기초생활수급자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308304" y="2996952"/>
              <a:ext cx="12362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사회복지예산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18"/>
          <p:cNvGrpSpPr/>
          <p:nvPr/>
        </p:nvGrpSpPr>
        <p:grpSpPr>
          <a:xfrm>
            <a:off x="3203848" y="4144684"/>
            <a:ext cx="2740691" cy="2097024"/>
            <a:chOff x="3203848" y="4144684"/>
            <a:chExt cx="2740691" cy="2097024"/>
          </a:xfrm>
        </p:grpSpPr>
        <p:sp>
          <p:nvSpPr>
            <p:cNvPr id="28" name="직사각형 27"/>
            <p:cNvSpPr/>
            <p:nvPr/>
          </p:nvSpPr>
          <p:spPr>
            <a:xfrm>
              <a:off x="3203848" y="4144684"/>
              <a:ext cx="2740691" cy="209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오각형 44"/>
            <p:cNvSpPr/>
            <p:nvPr/>
          </p:nvSpPr>
          <p:spPr>
            <a:xfrm>
              <a:off x="3309666" y="4293096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오각형 103"/>
            <p:cNvSpPr/>
            <p:nvPr/>
          </p:nvSpPr>
          <p:spPr>
            <a:xfrm>
              <a:off x="3344895" y="4289951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서울주요통계</a:t>
              </a:r>
              <a:endParaRPr lang="ko-KR" altLang="en-US" sz="1200" b="1" dirty="0">
                <a:solidFill>
                  <a:srgbClr val="4F81BD">
                    <a:lumMod val="50000"/>
                  </a:srgbClr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277275" y="4505975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709323" y="4672638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prstClr val="white"/>
                  </a:solidFill>
                </a:rPr>
                <a:t>80.9%</a:t>
              </a:r>
              <a:endParaRPr lang="ko-KR" altLang="en-US" sz="4400" b="1" dirty="0">
                <a:solidFill>
                  <a:prstClr val="white"/>
                </a:solidFill>
              </a:endParaRPr>
            </a:p>
          </p:txBody>
        </p:sp>
        <p:pic>
          <p:nvPicPr>
            <p:cNvPr id="107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7" y="5298063"/>
              <a:ext cx="790669" cy="767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TextBox 107"/>
            <p:cNvSpPr txBox="1"/>
            <p:nvPr/>
          </p:nvSpPr>
          <p:spPr>
            <a:xfrm>
              <a:off x="4429403" y="5658103"/>
              <a:ext cx="12362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사회복지예산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208287" y="5949280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2"/>
          <p:cNvGrpSpPr/>
          <p:nvPr/>
        </p:nvGrpSpPr>
        <p:grpSpPr>
          <a:xfrm>
            <a:off x="323528" y="1520788"/>
            <a:ext cx="2740691" cy="2124236"/>
            <a:chOff x="323528" y="1520788"/>
            <a:chExt cx="2740691" cy="2124236"/>
          </a:xfrm>
        </p:grpSpPr>
        <p:sp>
          <p:nvSpPr>
            <p:cNvPr id="2" name="직사각형 1"/>
            <p:cNvSpPr/>
            <p:nvPr/>
          </p:nvSpPr>
          <p:spPr>
            <a:xfrm>
              <a:off x="323528" y="1520788"/>
              <a:ext cx="2740691" cy="209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오각형 3"/>
            <p:cNvSpPr/>
            <p:nvPr/>
          </p:nvSpPr>
          <p:spPr>
            <a:xfrm>
              <a:off x="463156" y="1628800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서울주요통계</a:t>
              </a:r>
              <a:endParaRPr lang="ko-KR" altLang="en-US" sz="1200" b="1" dirty="0">
                <a:solidFill>
                  <a:srgbClr val="4F81BD">
                    <a:lumMod val="50000"/>
                  </a:srgb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3528" y="3368025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536" y="1844824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7584" y="2011487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prstClr val="white"/>
                  </a:solidFill>
                </a:rPr>
                <a:t>40.9%</a:t>
              </a:r>
              <a:endParaRPr lang="ko-KR" altLang="en-US" sz="44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544928" y="2770475"/>
              <a:ext cx="13708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기초생활수급자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547664" y="2996952"/>
              <a:ext cx="12362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사회복지예산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932" y="2638617"/>
              <a:ext cx="870151" cy="73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그룹 17"/>
          <p:cNvGrpSpPr/>
          <p:nvPr/>
        </p:nvGrpSpPr>
        <p:grpSpPr>
          <a:xfrm>
            <a:off x="3203848" y="2720556"/>
            <a:ext cx="2740692" cy="1336840"/>
            <a:chOff x="3203848" y="2720556"/>
            <a:chExt cx="2740692" cy="1336840"/>
          </a:xfrm>
        </p:grpSpPr>
        <p:sp>
          <p:nvSpPr>
            <p:cNvPr id="30" name="직사각형 29"/>
            <p:cNvSpPr/>
            <p:nvPr/>
          </p:nvSpPr>
          <p:spPr>
            <a:xfrm>
              <a:off x="3203848" y="272055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3309666" y="2852936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rgbClr val="4F81BD">
                      <a:lumMod val="50000"/>
                    </a:srgbClr>
                  </a:solidFill>
                </a:rPr>
                <a:t>서울주요통계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049672" y="3212976"/>
              <a:ext cx="1511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prstClr val="white"/>
                  </a:solidFill>
                </a:rPr>
                <a:t>70.9%</a:t>
              </a:r>
              <a:endParaRPr lang="ko-KR" altLang="en-US" sz="3600" b="1" dirty="0">
                <a:solidFill>
                  <a:prstClr val="white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219839" y="3068960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pic>
          <p:nvPicPr>
            <p:cNvPr id="113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323" y="3284900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" name="TextBox 113"/>
            <p:cNvSpPr txBox="1"/>
            <p:nvPr/>
          </p:nvSpPr>
          <p:spPr>
            <a:xfrm>
              <a:off x="3208287" y="3780397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1"/>
          <p:cNvGrpSpPr/>
          <p:nvPr/>
        </p:nvGrpSpPr>
        <p:grpSpPr>
          <a:xfrm>
            <a:off x="323528" y="3753036"/>
            <a:ext cx="2740692" cy="1312556"/>
            <a:chOff x="323528" y="3753036"/>
            <a:chExt cx="2740692" cy="1312556"/>
          </a:xfrm>
        </p:grpSpPr>
        <p:sp>
          <p:nvSpPr>
            <p:cNvPr id="20" name="직사각형 19"/>
            <p:cNvSpPr/>
            <p:nvPr/>
          </p:nvSpPr>
          <p:spPr>
            <a:xfrm>
              <a:off x="323528" y="375303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오각형 39"/>
            <p:cNvSpPr/>
            <p:nvPr/>
          </p:nvSpPr>
          <p:spPr>
            <a:xfrm>
              <a:off x="463156" y="3861048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오각형 114"/>
            <p:cNvSpPr/>
            <p:nvPr/>
          </p:nvSpPr>
          <p:spPr>
            <a:xfrm>
              <a:off x="480739" y="3861132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rgbClr val="4F81BD">
                      <a:lumMod val="50000"/>
                    </a:srgbClr>
                  </a:solidFill>
                </a:rPr>
                <a:t>서울주요통계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20745" y="4221172"/>
              <a:ext cx="1511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prstClr val="white"/>
                  </a:solidFill>
                </a:rPr>
                <a:t>70.9%</a:t>
              </a:r>
              <a:endParaRPr lang="ko-KR" altLang="en-US" sz="3600" b="1" dirty="0">
                <a:solidFill>
                  <a:prstClr val="white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0912" y="4077156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pic>
          <p:nvPicPr>
            <p:cNvPr id="118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96" y="4293096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TextBox 118"/>
            <p:cNvSpPr txBox="1"/>
            <p:nvPr/>
          </p:nvSpPr>
          <p:spPr>
            <a:xfrm>
              <a:off x="379360" y="4788593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54"/>
          <p:cNvGrpSpPr/>
          <p:nvPr/>
        </p:nvGrpSpPr>
        <p:grpSpPr>
          <a:xfrm>
            <a:off x="6079780" y="3753036"/>
            <a:ext cx="2740692" cy="1312556"/>
            <a:chOff x="6079780" y="3753036"/>
            <a:chExt cx="2740692" cy="1312556"/>
          </a:xfrm>
        </p:grpSpPr>
        <p:sp>
          <p:nvSpPr>
            <p:cNvPr id="34" name="직사각형 33"/>
            <p:cNvSpPr/>
            <p:nvPr/>
          </p:nvSpPr>
          <p:spPr>
            <a:xfrm>
              <a:off x="6079780" y="375303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6223796" y="3861048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오각형 119"/>
            <p:cNvSpPr/>
            <p:nvPr/>
          </p:nvSpPr>
          <p:spPr>
            <a:xfrm>
              <a:off x="6236266" y="3861132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rgbClr val="4F81BD">
                      <a:lumMod val="50000"/>
                    </a:srgbClr>
                  </a:solidFill>
                </a:rPr>
                <a:t>서울주요통계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976272" y="4221172"/>
              <a:ext cx="1511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prstClr val="white"/>
                  </a:solidFill>
                </a:rPr>
                <a:t>70.9%</a:t>
              </a:r>
              <a:endParaRPr lang="ko-KR" altLang="en-US" sz="3600" b="1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146439" y="4077156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pic>
          <p:nvPicPr>
            <p:cNvPr id="123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923" y="4293096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TextBox 123"/>
            <p:cNvSpPr txBox="1"/>
            <p:nvPr/>
          </p:nvSpPr>
          <p:spPr>
            <a:xfrm>
              <a:off x="6134887" y="4788593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208287" y="1520788"/>
            <a:ext cx="1306710" cy="1116124"/>
            <a:chOff x="3208287" y="1520788"/>
            <a:chExt cx="1306710" cy="1116124"/>
          </a:xfrm>
        </p:grpSpPr>
        <p:sp>
          <p:nvSpPr>
            <p:cNvPr id="31" name="직사각형 30"/>
            <p:cNvSpPr/>
            <p:nvPr/>
          </p:nvSpPr>
          <p:spPr>
            <a:xfrm>
              <a:off x="3218853" y="1520788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오각형 37"/>
            <p:cNvSpPr/>
            <p:nvPr/>
          </p:nvSpPr>
          <p:spPr>
            <a:xfrm>
              <a:off x="3347864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208287" y="2359913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281389" y="1969676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219839" y="1844824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61"/>
          <p:cNvGrpSpPr/>
          <p:nvPr/>
        </p:nvGrpSpPr>
        <p:grpSpPr>
          <a:xfrm>
            <a:off x="4625616" y="1520788"/>
            <a:ext cx="1318924" cy="1080120"/>
            <a:chOff x="4625616" y="1520788"/>
            <a:chExt cx="1318924" cy="1080120"/>
          </a:xfrm>
        </p:grpSpPr>
        <p:sp>
          <p:nvSpPr>
            <p:cNvPr id="32" name="직사각형 31"/>
            <p:cNvSpPr/>
            <p:nvPr/>
          </p:nvSpPr>
          <p:spPr>
            <a:xfrm>
              <a:off x="4648396" y="1520788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오각형 38"/>
            <p:cNvSpPr/>
            <p:nvPr/>
          </p:nvSpPr>
          <p:spPr>
            <a:xfrm>
              <a:off x="4749826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오각형 128"/>
            <p:cNvSpPr/>
            <p:nvPr/>
          </p:nvSpPr>
          <p:spPr>
            <a:xfrm>
              <a:off x="4753641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687166" y="1969676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625616" y="1844824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4"/>
          <p:cNvGrpSpPr/>
          <p:nvPr/>
        </p:nvGrpSpPr>
        <p:grpSpPr>
          <a:xfrm>
            <a:off x="1748410" y="5193196"/>
            <a:ext cx="1315810" cy="1080120"/>
            <a:chOff x="1748410" y="5193196"/>
            <a:chExt cx="1315810" cy="1080120"/>
          </a:xfrm>
        </p:grpSpPr>
        <p:sp>
          <p:nvSpPr>
            <p:cNvPr id="26" name="직사각형 25"/>
            <p:cNvSpPr/>
            <p:nvPr/>
          </p:nvSpPr>
          <p:spPr>
            <a:xfrm>
              <a:off x="1768076" y="5193196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오각형 42"/>
            <p:cNvSpPr/>
            <p:nvPr/>
          </p:nvSpPr>
          <p:spPr>
            <a:xfrm>
              <a:off x="1869506" y="530120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오각형 132"/>
            <p:cNvSpPr/>
            <p:nvPr/>
          </p:nvSpPr>
          <p:spPr>
            <a:xfrm>
              <a:off x="1876435" y="530074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809960" y="5641624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748410" y="5516772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3"/>
          <p:cNvGrpSpPr/>
          <p:nvPr/>
        </p:nvGrpSpPr>
        <p:grpSpPr>
          <a:xfrm>
            <a:off x="335131" y="5193196"/>
            <a:ext cx="1299546" cy="1080120"/>
            <a:chOff x="335131" y="5193196"/>
            <a:chExt cx="1299546" cy="1080120"/>
          </a:xfrm>
        </p:grpSpPr>
        <p:sp>
          <p:nvSpPr>
            <p:cNvPr id="24" name="직사각형 23"/>
            <p:cNvSpPr/>
            <p:nvPr/>
          </p:nvSpPr>
          <p:spPr>
            <a:xfrm>
              <a:off x="338533" y="5193196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오각형 41"/>
            <p:cNvSpPr/>
            <p:nvPr/>
          </p:nvSpPr>
          <p:spPr>
            <a:xfrm>
              <a:off x="467544" y="530120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오각형 135"/>
            <p:cNvSpPr/>
            <p:nvPr/>
          </p:nvSpPr>
          <p:spPr>
            <a:xfrm>
              <a:off x="463156" y="530074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96681" y="5641624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35131" y="5516772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53"/>
          <p:cNvGrpSpPr/>
          <p:nvPr/>
        </p:nvGrpSpPr>
        <p:grpSpPr>
          <a:xfrm>
            <a:off x="7504956" y="5193196"/>
            <a:ext cx="1315516" cy="1080120"/>
            <a:chOff x="7504956" y="5193196"/>
            <a:chExt cx="1315516" cy="1080120"/>
          </a:xfrm>
        </p:grpSpPr>
        <p:sp>
          <p:nvSpPr>
            <p:cNvPr id="36" name="직사각형 35"/>
            <p:cNvSpPr/>
            <p:nvPr/>
          </p:nvSpPr>
          <p:spPr>
            <a:xfrm>
              <a:off x="7524328" y="5193196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오각형 147"/>
            <p:cNvSpPr/>
            <p:nvPr/>
          </p:nvSpPr>
          <p:spPr>
            <a:xfrm>
              <a:off x="7626052" y="530120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오각형 148"/>
            <p:cNvSpPr/>
            <p:nvPr/>
          </p:nvSpPr>
          <p:spPr>
            <a:xfrm>
              <a:off x="7632981" y="530074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566506" y="5641624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504956" y="5516772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그룹 52"/>
          <p:cNvGrpSpPr/>
          <p:nvPr/>
        </p:nvGrpSpPr>
        <p:grpSpPr>
          <a:xfrm>
            <a:off x="6091677" y="5193196"/>
            <a:ext cx="1299252" cy="1080120"/>
            <a:chOff x="6091677" y="5193196"/>
            <a:chExt cx="1299252" cy="1080120"/>
          </a:xfrm>
        </p:grpSpPr>
        <p:sp>
          <p:nvSpPr>
            <p:cNvPr id="35" name="직사각형 34"/>
            <p:cNvSpPr/>
            <p:nvPr/>
          </p:nvSpPr>
          <p:spPr>
            <a:xfrm>
              <a:off x="6094785" y="5193196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오각형 146"/>
            <p:cNvSpPr/>
            <p:nvPr/>
          </p:nvSpPr>
          <p:spPr>
            <a:xfrm>
              <a:off x="6224090" y="530120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오각형 151"/>
            <p:cNvSpPr/>
            <p:nvPr/>
          </p:nvSpPr>
          <p:spPr>
            <a:xfrm>
              <a:off x="6219702" y="530074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153227" y="5641624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091677" y="5516772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sp>
        <p:nvSpPr>
          <p:cNvPr id="29" name="순서도: 다중 문서 28"/>
          <p:cNvSpPr/>
          <p:nvPr/>
        </p:nvSpPr>
        <p:spPr>
          <a:xfrm>
            <a:off x="8374899" y="3898316"/>
            <a:ext cx="589589" cy="637141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/>
          <p:cNvSpPr txBox="1"/>
          <p:nvPr/>
        </p:nvSpPr>
        <p:spPr>
          <a:xfrm>
            <a:off x="323528" y="6425718"/>
            <a:ext cx="72008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News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115616" y="6425718"/>
            <a:ext cx="7704856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8250" y="6462214"/>
            <a:ext cx="141164" cy="1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" name="TextBox 154"/>
          <p:cNvSpPr txBox="1"/>
          <p:nvPr/>
        </p:nvSpPr>
        <p:spPr>
          <a:xfrm>
            <a:off x="1115616" y="6423139"/>
            <a:ext cx="777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dirty="0" smtClean="0">
                <a:solidFill>
                  <a:schemeClr val="bg1"/>
                </a:solidFill>
              </a:rPr>
              <a:t>10</a:t>
            </a:r>
            <a:r>
              <a:rPr lang="ko-KR" altLang="en-US" sz="950" dirty="0" smtClean="0">
                <a:solidFill>
                  <a:schemeClr val="bg1"/>
                </a:solidFill>
              </a:rPr>
              <a:t>월 광공업생산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전월비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2.1% </a:t>
            </a:r>
            <a:r>
              <a:rPr lang="ko-KR" altLang="en-US" sz="950" dirty="0" smtClean="0">
                <a:solidFill>
                  <a:schemeClr val="bg1"/>
                </a:solidFill>
              </a:rPr>
              <a:t>↓ </a:t>
            </a:r>
            <a:r>
              <a:rPr lang="en-US" altLang="ko-KR" sz="950" dirty="0" smtClean="0">
                <a:solidFill>
                  <a:schemeClr val="bg1"/>
                </a:solidFill>
              </a:rPr>
              <a:t>… “</a:t>
            </a:r>
            <a:r>
              <a:rPr lang="ko-KR" altLang="en-US" sz="950" dirty="0" smtClean="0">
                <a:solidFill>
                  <a:schemeClr val="bg1"/>
                </a:solidFill>
              </a:rPr>
              <a:t>내달부터 개선 예상</a:t>
            </a:r>
            <a:r>
              <a:rPr lang="en-US" altLang="ko-KR" sz="950" dirty="0" smtClean="0">
                <a:solidFill>
                  <a:schemeClr val="bg1"/>
                </a:solidFill>
              </a:rPr>
              <a:t>”  /  10</a:t>
            </a:r>
            <a:r>
              <a:rPr lang="ko-KR" altLang="en-US" sz="950" dirty="0" smtClean="0">
                <a:solidFill>
                  <a:schemeClr val="bg1"/>
                </a:solidFill>
              </a:rPr>
              <a:t>월 물가 전년比 </a:t>
            </a:r>
            <a:r>
              <a:rPr lang="en-US" altLang="ko-KR" sz="950" dirty="0" smtClean="0">
                <a:solidFill>
                  <a:schemeClr val="bg1"/>
                </a:solidFill>
              </a:rPr>
              <a:t>0.7% </a:t>
            </a:r>
            <a:r>
              <a:rPr lang="ko-KR" altLang="en-US" sz="950" dirty="0" smtClean="0">
                <a:solidFill>
                  <a:schemeClr val="bg1"/>
                </a:solidFill>
              </a:rPr>
              <a:t>상승 </a:t>
            </a:r>
            <a:r>
              <a:rPr lang="en-US" altLang="ko-KR" sz="950" dirty="0" smtClean="0">
                <a:solidFill>
                  <a:schemeClr val="bg1"/>
                </a:solidFill>
              </a:rPr>
              <a:t>..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전월比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0.3% </a:t>
            </a:r>
            <a:r>
              <a:rPr lang="ko-KR" altLang="en-US" sz="950" dirty="0" smtClean="0">
                <a:solidFill>
                  <a:schemeClr val="bg1"/>
                </a:solidFill>
              </a:rPr>
              <a:t>하락</a:t>
            </a:r>
            <a:r>
              <a:rPr lang="en-US" altLang="ko-KR" sz="950" dirty="0" smtClean="0">
                <a:solidFill>
                  <a:schemeClr val="bg1"/>
                </a:solidFill>
              </a:rPr>
              <a:t>, </a:t>
            </a:r>
            <a:r>
              <a:rPr lang="ko-KR" altLang="en-US" sz="950" dirty="0" smtClean="0">
                <a:solidFill>
                  <a:schemeClr val="bg1"/>
                </a:solidFill>
              </a:rPr>
              <a:t>서울시민 생활상 발표 </a:t>
            </a:r>
            <a:r>
              <a:rPr lang="en-US" altLang="ko-KR" sz="950" dirty="0" smtClean="0">
                <a:solidFill>
                  <a:schemeClr val="bg1"/>
                </a:solidFill>
              </a:rPr>
              <a:t> </a:t>
            </a:r>
            <a:endParaRPr lang="ko-KR" altLang="en-US" sz="950" dirty="0"/>
          </a:p>
        </p:txBody>
      </p:sp>
      <p:grpSp>
        <p:nvGrpSpPr>
          <p:cNvPr id="53" name="그룹 4"/>
          <p:cNvGrpSpPr/>
          <p:nvPr/>
        </p:nvGrpSpPr>
        <p:grpSpPr>
          <a:xfrm>
            <a:off x="8175807" y="-9030"/>
            <a:ext cx="972771" cy="6867028"/>
            <a:chOff x="8175807" y="-9030"/>
            <a:chExt cx="972771" cy="6867028"/>
          </a:xfrm>
        </p:grpSpPr>
        <p:sp>
          <p:nvSpPr>
            <p:cNvPr id="10" name="양쪽 모서리가 둥근 사각형 9"/>
            <p:cNvSpPr/>
            <p:nvPr/>
          </p:nvSpPr>
          <p:spPr>
            <a:xfrm rot="16200000">
              <a:off x="5226026" y="2940751"/>
              <a:ext cx="6867028" cy="9674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실행 단추: 문서 20">
              <a:hlinkClick r:id="" action="ppaction://noaction" highlightClick="1"/>
            </p:cNvPr>
            <p:cNvSpPr/>
            <p:nvPr/>
          </p:nvSpPr>
          <p:spPr>
            <a:xfrm>
              <a:off x="8374899" y="188641"/>
              <a:ext cx="589589" cy="503358"/>
            </a:xfrm>
            <a:prstGeom prst="actionButton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실행 단추: 문서 109">
              <a:hlinkClick r:id="" action="ppaction://noaction" highlightClick="1"/>
            </p:cNvPr>
            <p:cNvSpPr/>
            <p:nvPr/>
          </p:nvSpPr>
          <p:spPr>
            <a:xfrm>
              <a:off x="8374899" y="908720"/>
              <a:ext cx="589589" cy="503358"/>
            </a:xfrm>
            <a:prstGeom prst="actionButton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설명선 3(테두리 및 강조선) 21"/>
            <p:cNvSpPr/>
            <p:nvPr/>
          </p:nvSpPr>
          <p:spPr>
            <a:xfrm>
              <a:off x="8395129" y="2037805"/>
              <a:ext cx="569359" cy="531495"/>
            </a:xfrm>
            <a:prstGeom prst="accentBorderCallout3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9" name="설명선 3(테두리 및 강조선) 138"/>
            <p:cNvSpPr/>
            <p:nvPr/>
          </p:nvSpPr>
          <p:spPr>
            <a:xfrm>
              <a:off x="8395129" y="2740827"/>
              <a:ext cx="569359" cy="531495"/>
            </a:xfrm>
            <a:prstGeom prst="accentBorderCallout3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실행 단추: 돌아가기 22">
              <a:hlinkClick r:id="" action="ppaction://hlinkshowjump?jump=lastslideviewed" highlightClick="1"/>
            </p:cNvPr>
            <p:cNvSpPr/>
            <p:nvPr/>
          </p:nvSpPr>
          <p:spPr>
            <a:xfrm>
              <a:off x="8417346" y="5205302"/>
              <a:ext cx="547142" cy="527954"/>
            </a:xfrm>
            <a:prstGeom prst="actionButtonRetur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실행 단추: 정보 24">
              <a:hlinkClick r:id="" action="ppaction://noaction" highlightClick="1"/>
            </p:cNvPr>
            <p:cNvSpPr/>
            <p:nvPr/>
          </p:nvSpPr>
          <p:spPr>
            <a:xfrm>
              <a:off x="8417346" y="5925382"/>
              <a:ext cx="547142" cy="527954"/>
            </a:xfrm>
            <a:prstGeom prst="actionButtonInformati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8337235" y="1736812"/>
              <a:ext cx="627253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8344580" y="3559174"/>
              <a:ext cx="61990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/>
            <p:cNvCxnSpPr/>
            <p:nvPr/>
          </p:nvCxnSpPr>
          <p:spPr>
            <a:xfrm>
              <a:off x="8344580" y="4941168"/>
              <a:ext cx="61990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220119" y="4509120"/>
              <a:ext cx="888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white"/>
                  </a:solidFill>
                </a:rPr>
                <a:t>conference</a:t>
              </a: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24082" y="1443589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white"/>
                  </a:solidFill>
                </a:rPr>
                <a:t>view</a:t>
              </a: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8480188" y="327233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white"/>
                  </a:solidFill>
                </a:rPr>
                <a:t>day</a:t>
              </a: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220119" y="6479758"/>
              <a:ext cx="9284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white"/>
                  </a:solidFill>
                </a:rPr>
                <a:t>information</a:t>
              </a:r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sp>
        <p:nvSpPr>
          <p:cNvPr id="156" name="TextBox 25"/>
          <p:cNvSpPr txBox="1">
            <a:spLocks noChangeArrowheads="1"/>
          </p:cNvSpPr>
          <p:nvPr/>
        </p:nvSpPr>
        <p:spPr bwMode="gray">
          <a:xfrm>
            <a:off x="385396" y="287223"/>
            <a:ext cx="3423775" cy="36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ctr" latinLnBrk="0" hangingPunct="1">
              <a:spcBef>
                <a:spcPct val="50000"/>
              </a:spcBef>
            </a:pPr>
            <a:r>
              <a:rPr lang="ko-KR" altLang="en-US" sz="1800" dirty="0">
                <a:solidFill>
                  <a:prstClr val="white"/>
                </a:solidFill>
                <a:ea typeface="맑은 고딕" pitchFamily="50" charset="-127"/>
              </a:rPr>
              <a:t>▶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정책통계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–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협의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/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보고 현황</a:t>
            </a:r>
            <a:endParaRPr lang="ko-KR" altLang="en-US" sz="1800" dirty="0">
              <a:solidFill>
                <a:prstClr val="white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26800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6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85397" y="692696"/>
            <a:ext cx="840691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23528" y="980728"/>
            <a:ext cx="4191469" cy="381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prstClr val="white"/>
                </a:solidFill>
              </a:rPr>
              <a:t>Statistics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59"/>
          <p:cNvGrpSpPr/>
          <p:nvPr/>
        </p:nvGrpSpPr>
        <p:grpSpPr>
          <a:xfrm>
            <a:off x="6094785" y="980728"/>
            <a:ext cx="2725686" cy="381384"/>
            <a:chOff x="6094785" y="980728"/>
            <a:chExt cx="2725686" cy="381384"/>
          </a:xfrm>
        </p:grpSpPr>
        <p:sp>
          <p:nvSpPr>
            <p:cNvPr id="51" name="직사각형 50"/>
            <p:cNvSpPr/>
            <p:nvPr/>
          </p:nvSpPr>
          <p:spPr>
            <a:xfrm>
              <a:off x="6094785" y="980728"/>
              <a:ext cx="2725686" cy="3813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prstClr val="white"/>
                  </a:solidFill>
                </a:rPr>
                <a:t>Search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344580" y="1031392"/>
              <a:ext cx="403884" cy="284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이등변 삼각형 60"/>
            <p:cNvSpPr/>
            <p:nvPr/>
          </p:nvSpPr>
          <p:spPr>
            <a:xfrm flipV="1">
              <a:off x="8417346" y="1101406"/>
              <a:ext cx="259110" cy="1543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그룹 55"/>
          <p:cNvGrpSpPr/>
          <p:nvPr/>
        </p:nvGrpSpPr>
        <p:grpSpPr>
          <a:xfrm>
            <a:off x="6079780" y="1520788"/>
            <a:ext cx="2740691" cy="2124236"/>
            <a:chOff x="6079780" y="1520788"/>
            <a:chExt cx="2740691" cy="2124236"/>
          </a:xfrm>
        </p:grpSpPr>
        <p:sp>
          <p:nvSpPr>
            <p:cNvPr id="33" name="직사각형 32"/>
            <p:cNvSpPr/>
            <p:nvPr/>
          </p:nvSpPr>
          <p:spPr>
            <a:xfrm>
              <a:off x="6079780" y="1520788"/>
              <a:ext cx="2740691" cy="209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오각형 46"/>
            <p:cNvSpPr/>
            <p:nvPr/>
          </p:nvSpPr>
          <p:spPr>
            <a:xfrm>
              <a:off x="6223796" y="1628800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rgbClr val="4F81BD">
                      <a:lumMod val="50000"/>
                    </a:srgbClr>
                  </a:solidFill>
                </a:rPr>
                <a:t>경제생활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2805" y="2636912"/>
              <a:ext cx="742734" cy="74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TextBox 97"/>
            <p:cNvSpPr txBox="1"/>
            <p:nvPr/>
          </p:nvSpPr>
          <p:spPr>
            <a:xfrm>
              <a:off x="6084168" y="3368025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156176" y="1844824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588224" y="2011487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prstClr val="white"/>
                  </a:solidFill>
                </a:rPr>
                <a:t>60.9%</a:t>
              </a:r>
              <a:endParaRPr lang="ko-KR" altLang="en-US" sz="4400" b="1" dirty="0">
                <a:solidFill>
                  <a:prstClr val="white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305568" y="2770475"/>
              <a:ext cx="13708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기초생활수급자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308304" y="2996952"/>
              <a:ext cx="12362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사회복지예산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그룹 18"/>
          <p:cNvGrpSpPr/>
          <p:nvPr/>
        </p:nvGrpSpPr>
        <p:grpSpPr>
          <a:xfrm>
            <a:off x="3203848" y="4144684"/>
            <a:ext cx="2740691" cy="2097024"/>
            <a:chOff x="3203848" y="4144684"/>
            <a:chExt cx="2740691" cy="2097024"/>
          </a:xfrm>
        </p:grpSpPr>
        <p:sp>
          <p:nvSpPr>
            <p:cNvPr id="28" name="직사각형 27"/>
            <p:cNvSpPr/>
            <p:nvPr/>
          </p:nvSpPr>
          <p:spPr>
            <a:xfrm>
              <a:off x="3203848" y="4144684"/>
              <a:ext cx="2740691" cy="209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오각형 44"/>
            <p:cNvSpPr/>
            <p:nvPr/>
          </p:nvSpPr>
          <p:spPr>
            <a:xfrm>
              <a:off x="3309666" y="4293096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오각형 103"/>
            <p:cNvSpPr/>
            <p:nvPr/>
          </p:nvSpPr>
          <p:spPr>
            <a:xfrm>
              <a:off x="3344895" y="4289951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서울주요통계</a:t>
              </a:r>
              <a:endParaRPr lang="ko-KR" altLang="en-US" sz="1200" b="1" dirty="0">
                <a:solidFill>
                  <a:srgbClr val="4F81BD">
                    <a:lumMod val="50000"/>
                  </a:srgbClr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277275" y="4505975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709323" y="4672638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prstClr val="white"/>
                  </a:solidFill>
                </a:rPr>
                <a:t>80.9%</a:t>
              </a:r>
              <a:endParaRPr lang="ko-KR" altLang="en-US" sz="4400" b="1" dirty="0">
                <a:solidFill>
                  <a:prstClr val="white"/>
                </a:solidFill>
              </a:endParaRPr>
            </a:p>
          </p:txBody>
        </p:sp>
        <p:pic>
          <p:nvPicPr>
            <p:cNvPr id="107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307" y="5298063"/>
              <a:ext cx="790669" cy="767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TextBox 107"/>
            <p:cNvSpPr txBox="1"/>
            <p:nvPr/>
          </p:nvSpPr>
          <p:spPr>
            <a:xfrm>
              <a:off x="4429403" y="5658103"/>
              <a:ext cx="12362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사회복지예산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208287" y="5949280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23528" y="1520788"/>
            <a:ext cx="2740691" cy="2124236"/>
            <a:chOff x="323528" y="1520788"/>
            <a:chExt cx="2740691" cy="2124236"/>
          </a:xfrm>
        </p:grpSpPr>
        <p:sp>
          <p:nvSpPr>
            <p:cNvPr id="2" name="직사각형 1"/>
            <p:cNvSpPr/>
            <p:nvPr/>
          </p:nvSpPr>
          <p:spPr>
            <a:xfrm>
              <a:off x="323528" y="1520788"/>
              <a:ext cx="2740691" cy="209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오각형 3"/>
            <p:cNvSpPr/>
            <p:nvPr/>
          </p:nvSpPr>
          <p:spPr>
            <a:xfrm>
              <a:off x="463156" y="1628800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서울주요통계</a:t>
              </a:r>
              <a:endParaRPr lang="ko-KR" altLang="en-US" sz="1200" b="1" dirty="0">
                <a:solidFill>
                  <a:srgbClr val="4F81BD">
                    <a:lumMod val="50000"/>
                  </a:srgb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3528" y="3368025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536" y="1844824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7584" y="2011487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prstClr val="white"/>
                  </a:solidFill>
                </a:rPr>
                <a:t>40.9%</a:t>
              </a:r>
              <a:endParaRPr lang="ko-KR" altLang="en-US" sz="4400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544928" y="2770475"/>
              <a:ext cx="13708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err="1" smtClean="0">
                  <a:solidFill>
                    <a:prstClr val="white"/>
                  </a:solidFill>
                </a:rPr>
                <a:t>기초생활수급자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547664" y="2996952"/>
              <a:ext cx="12362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사회복지예산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 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932" y="2638617"/>
              <a:ext cx="870151" cy="73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그룹 11"/>
          <p:cNvGrpSpPr/>
          <p:nvPr/>
        </p:nvGrpSpPr>
        <p:grpSpPr>
          <a:xfrm>
            <a:off x="323528" y="3753036"/>
            <a:ext cx="2740692" cy="1312556"/>
            <a:chOff x="323528" y="3753036"/>
            <a:chExt cx="2740692" cy="1312556"/>
          </a:xfrm>
        </p:grpSpPr>
        <p:sp>
          <p:nvSpPr>
            <p:cNvPr id="20" name="직사각형 19"/>
            <p:cNvSpPr/>
            <p:nvPr/>
          </p:nvSpPr>
          <p:spPr>
            <a:xfrm>
              <a:off x="323528" y="375303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오각형 39"/>
            <p:cNvSpPr/>
            <p:nvPr/>
          </p:nvSpPr>
          <p:spPr>
            <a:xfrm>
              <a:off x="463156" y="3861048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오각형 114"/>
            <p:cNvSpPr/>
            <p:nvPr/>
          </p:nvSpPr>
          <p:spPr>
            <a:xfrm>
              <a:off x="480739" y="3861132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rgbClr val="4F81BD">
                      <a:lumMod val="50000"/>
                    </a:srgbClr>
                  </a:solidFill>
                </a:rPr>
                <a:t>서울주요통계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20745" y="4221172"/>
              <a:ext cx="1511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prstClr val="white"/>
                  </a:solidFill>
                </a:rPr>
                <a:t>70.9%</a:t>
              </a:r>
              <a:endParaRPr lang="ko-KR" altLang="en-US" sz="3600" b="1" dirty="0">
                <a:solidFill>
                  <a:prstClr val="white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0912" y="4077156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pic>
          <p:nvPicPr>
            <p:cNvPr id="118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96" y="4293096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TextBox 118"/>
            <p:cNvSpPr txBox="1"/>
            <p:nvPr/>
          </p:nvSpPr>
          <p:spPr>
            <a:xfrm>
              <a:off x="379360" y="4788593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그룹 54"/>
          <p:cNvGrpSpPr/>
          <p:nvPr/>
        </p:nvGrpSpPr>
        <p:grpSpPr>
          <a:xfrm>
            <a:off x="6079780" y="3753036"/>
            <a:ext cx="2740692" cy="1312556"/>
            <a:chOff x="6079780" y="3753036"/>
            <a:chExt cx="2740692" cy="1312556"/>
          </a:xfrm>
        </p:grpSpPr>
        <p:sp>
          <p:nvSpPr>
            <p:cNvPr id="34" name="직사각형 33"/>
            <p:cNvSpPr/>
            <p:nvPr/>
          </p:nvSpPr>
          <p:spPr>
            <a:xfrm>
              <a:off x="6079780" y="375303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오각형 47"/>
            <p:cNvSpPr/>
            <p:nvPr/>
          </p:nvSpPr>
          <p:spPr>
            <a:xfrm>
              <a:off x="6223796" y="3861048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오각형 119"/>
            <p:cNvSpPr/>
            <p:nvPr/>
          </p:nvSpPr>
          <p:spPr>
            <a:xfrm>
              <a:off x="6236266" y="3861132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rgbClr val="4F81BD">
                      <a:lumMod val="50000"/>
                    </a:srgbClr>
                  </a:solidFill>
                </a:rPr>
                <a:t>서울주요통계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976272" y="4221172"/>
              <a:ext cx="1511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prstClr val="white"/>
                  </a:solidFill>
                </a:rPr>
                <a:t>70.9%</a:t>
              </a:r>
              <a:endParaRPr lang="ko-KR" altLang="en-US" sz="3600" b="1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146439" y="4077156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pic>
          <p:nvPicPr>
            <p:cNvPr id="123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923" y="4293096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" name="TextBox 123"/>
            <p:cNvSpPr txBox="1"/>
            <p:nvPr/>
          </p:nvSpPr>
          <p:spPr>
            <a:xfrm>
              <a:off x="6134887" y="4788593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4"/>
          <p:cNvGrpSpPr/>
          <p:nvPr/>
        </p:nvGrpSpPr>
        <p:grpSpPr>
          <a:xfrm>
            <a:off x="1748410" y="5193196"/>
            <a:ext cx="1315810" cy="1080120"/>
            <a:chOff x="1748410" y="5193196"/>
            <a:chExt cx="1315810" cy="1080120"/>
          </a:xfrm>
        </p:grpSpPr>
        <p:sp>
          <p:nvSpPr>
            <p:cNvPr id="26" name="직사각형 25"/>
            <p:cNvSpPr/>
            <p:nvPr/>
          </p:nvSpPr>
          <p:spPr>
            <a:xfrm>
              <a:off x="1768076" y="5193196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오각형 42"/>
            <p:cNvSpPr/>
            <p:nvPr/>
          </p:nvSpPr>
          <p:spPr>
            <a:xfrm>
              <a:off x="1869506" y="530120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오각형 132"/>
            <p:cNvSpPr/>
            <p:nvPr/>
          </p:nvSpPr>
          <p:spPr>
            <a:xfrm>
              <a:off x="1876435" y="530074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809960" y="5641624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748410" y="5516772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3"/>
          <p:cNvGrpSpPr/>
          <p:nvPr/>
        </p:nvGrpSpPr>
        <p:grpSpPr>
          <a:xfrm>
            <a:off x="335131" y="5193196"/>
            <a:ext cx="1299546" cy="1080120"/>
            <a:chOff x="335131" y="5193196"/>
            <a:chExt cx="1299546" cy="1080120"/>
          </a:xfrm>
        </p:grpSpPr>
        <p:sp>
          <p:nvSpPr>
            <p:cNvPr id="24" name="직사각형 23"/>
            <p:cNvSpPr/>
            <p:nvPr/>
          </p:nvSpPr>
          <p:spPr>
            <a:xfrm>
              <a:off x="338533" y="5193196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오각형 41"/>
            <p:cNvSpPr/>
            <p:nvPr/>
          </p:nvSpPr>
          <p:spPr>
            <a:xfrm>
              <a:off x="467544" y="530120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오각형 135"/>
            <p:cNvSpPr/>
            <p:nvPr/>
          </p:nvSpPr>
          <p:spPr>
            <a:xfrm>
              <a:off x="463156" y="530074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96681" y="5641624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35131" y="5516772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53"/>
          <p:cNvGrpSpPr/>
          <p:nvPr/>
        </p:nvGrpSpPr>
        <p:grpSpPr>
          <a:xfrm>
            <a:off x="7504956" y="5193196"/>
            <a:ext cx="1315516" cy="1080120"/>
            <a:chOff x="7504956" y="5193196"/>
            <a:chExt cx="1315516" cy="1080120"/>
          </a:xfrm>
        </p:grpSpPr>
        <p:sp>
          <p:nvSpPr>
            <p:cNvPr id="36" name="직사각형 35"/>
            <p:cNvSpPr/>
            <p:nvPr/>
          </p:nvSpPr>
          <p:spPr>
            <a:xfrm>
              <a:off x="7524328" y="5193196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오각형 147"/>
            <p:cNvSpPr/>
            <p:nvPr/>
          </p:nvSpPr>
          <p:spPr>
            <a:xfrm>
              <a:off x="7626052" y="530120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오각형 148"/>
            <p:cNvSpPr/>
            <p:nvPr/>
          </p:nvSpPr>
          <p:spPr>
            <a:xfrm>
              <a:off x="7632981" y="530074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566506" y="5641624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7504956" y="5516772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52"/>
          <p:cNvGrpSpPr/>
          <p:nvPr/>
        </p:nvGrpSpPr>
        <p:grpSpPr>
          <a:xfrm>
            <a:off x="6091677" y="5193196"/>
            <a:ext cx="1299252" cy="1080120"/>
            <a:chOff x="6091677" y="5193196"/>
            <a:chExt cx="1299252" cy="1080120"/>
          </a:xfrm>
        </p:grpSpPr>
        <p:sp>
          <p:nvSpPr>
            <p:cNvPr id="35" name="직사각형 34"/>
            <p:cNvSpPr/>
            <p:nvPr/>
          </p:nvSpPr>
          <p:spPr>
            <a:xfrm>
              <a:off x="6094785" y="5193196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오각형 146"/>
            <p:cNvSpPr/>
            <p:nvPr/>
          </p:nvSpPr>
          <p:spPr>
            <a:xfrm>
              <a:off x="6224090" y="530120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2" name="오각형 151"/>
            <p:cNvSpPr/>
            <p:nvPr/>
          </p:nvSpPr>
          <p:spPr>
            <a:xfrm>
              <a:off x="6219702" y="5300748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153227" y="5641624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091677" y="5516772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sp>
        <p:nvSpPr>
          <p:cNvPr id="29" name="순서도: 다중 문서 28"/>
          <p:cNvSpPr/>
          <p:nvPr/>
        </p:nvSpPr>
        <p:spPr>
          <a:xfrm>
            <a:off x="8374899" y="3898316"/>
            <a:ext cx="589589" cy="637141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이등변 삼각형 2"/>
          <p:cNvSpPr/>
          <p:nvPr/>
        </p:nvSpPr>
        <p:spPr>
          <a:xfrm flipV="1">
            <a:off x="4067944" y="1078068"/>
            <a:ext cx="288032" cy="19069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9" name="그룹 17"/>
          <p:cNvGrpSpPr/>
          <p:nvPr/>
        </p:nvGrpSpPr>
        <p:grpSpPr>
          <a:xfrm>
            <a:off x="3203848" y="2720556"/>
            <a:ext cx="2740692" cy="1336840"/>
            <a:chOff x="3203848" y="2720556"/>
            <a:chExt cx="2740692" cy="1336840"/>
          </a:xfrm>
        </p:grpSpPr>
        <p:sp>
          <p:nvSpPr>
            <p:cNvPr id="30" name="직사각형 29"/>
            <p:cNvSpPr/>
            <p:nvPr/>
          </p:nvSpPr>
          <p:spPr>
            <a:xfrm>
              <a:off x="3203848" y="272055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오각형 43"/>
            <p:cNvSpPr/>
            <p:nvPr/>
          </p:nvSpPr>
          <p:spPr>
            <a:xfrm>
              <a:off x="3309666" y="2852936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rgbClr val="4F81BD">
                      <a:lumMod val="50000"/>
                    </a:srgbClr>
                  </a:solidFill>
                </a:rPr>
                <a:t>서울주요통계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049672" y="3212976"/>
              <a:ext cx="15119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prstClr val="white"/>
                  </a:solidFill>
                </a:rPr>
                <a:t>70.9%</a:t>
              </a:r>
              <a:endParaRPr lang="ko-KR" altLang="en-US" sz="3600" b="1" dirty="0">
                <a:solidFill>
                  <a:prstClr val="white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219839" y="3068960"/>
              <a:ext cx="16401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prstClr val="white"/>
                  </a:solidFill>
                </a:rPr>
                <a:t>복지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>
                  <a:solidFill>
                    <a:prstClr val="white"/>
                  </a:solidFill>
                </a:rPr>
                <a:t>어르신</a:t>
              </a:r>
              <a:r>
                <a:rPr lang="en-US" altLang="ko-KR" sz="1050" dirty="0">
                  <a:solidFill>
                    <a:prstClr val="white"/>
                  </a:solidFill>
                </a:rPr>
                <a:t>․</a:t>
              </a:r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pic>
          <p:nvPicPr>
            <p:cNvPr id="113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5323" y="3284900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" name="TextBox 113"/>
            <p:cNvSpPr txBox="1"/>
            <p:nvPr/>
          </p:nvSpPr>
          <p:spPr>
            <a:xfrm>
              <a:off x="3208287" y="3780397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5" name="직사각형 164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15"/>
          <p:cNvGrpSpPr/>
          <p:nvPr/>
        </p:nvGrpSpPr>
        <p:grpSpPr>
          <a:xfrm>
            <a:off x="3208287" y="1520788"/>
            <a:ext cx="1306710" cy="1116124"/>
            <a:chOff x="3208287" y="1520788"/>
            <a:chExt cx="1306710" cy="1116124"/>
          </a:xfrm>
        </p:grpSpPr>
        <p:sp>
          <p:nvSpPr>
            <p:cNvPr id="31" name="직사각형 30"/>
            <p:cNvSpPr/>
            <p:nvPr/>
          </p:nvSpPr>
          <p:spPr>
            <a:xfrm>
              <a:off x="3218853" y="1520788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오각형 37"/>
            <p:cNvSpPr/>
            <p:nvPr/>
          </p:nvSpPr>
          <p:spPr>
            <a:xfrm>
              <a:off x="3347864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208287" y="2359913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white"/>
                  </a:solidFill>
                </a:rPr>
                <a:t>2013.09.23</a:t>
              </a:r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281389" y="1969676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219839" y="1844824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4" name="그룹 61"/>
          <p:cNvGrpSpPr/>
          <p:nvPr/>
        </p:nvGrpSpPr>
        <p:grpSpPr>
          <a:xfrm>
            <a:off x="4625616" y="1520788"/>
            <a:ext cx="1318924" cy="1080120"/>
            <a:chOff x="4625616" y="1520788"/>
            <a:chExt cx="1318924" cy="1080120"/>
          </a:xfrm>
        </p:grpSpPr>
        <p:sp>
          <p:nvSpPr>
            <p:cNvPr id="32" name="직사각형 31"/>
            <p:cNvSpPr/>
            <p:nvPr/>
          </p:nvSpPr>
          <p:spPr>
            <a:xfrm>
              <a:off x="4648396" y="1520788"/>
              <a:ext cx="1296144" cy="1080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오각형 38"/>
            <p:cNvSpPr/>
            <p:nvPr/>
          </p:nvSpPr>
          <p:spPr>
            <a:xfrm>
              <a:off x="4749826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오각형 128"/>
            <p:cNvSpPr/>
            <p:nvPr/>
          </p:nvSpPr>
          <p:spPr>
            <a:xfrm>
              <a:off x="4753641" y="1628800"/>
              <a:ext cx="1046310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시민생활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687166" y="1969676"/>
              <a:ext cx="1218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prstClr val="white"/>
                  </a:solidFill>
                </a:rPr>
                <a:t>50.9%</a:t>
              </a:r>
              <a:endParaRPr lang="ko-KR" alt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625616" y="1844824"/>
              <a:ext cx="83227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prstClr val="white"/>
                  </a:solidFill>
                </a:rPr>
                <a:t>장애인 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(%)</a:t>
              </a:r>
              <a:endParaRPr lang="en-US" altLang="ko-KR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그룹 16"/>
          <p:cNvGrpSpPr/>
          <p:nvPr/>
        </p:nvGrpSpPr>
        <p:grpSpPr>
          <a:xfrm>
            <a:off x="538163" y="971550"/>
            <a:ext cx="8067675" cy="4914900"/>
            <a:chOff x="538163" y="971550"/>
            <a:chExt cx="8067675" cy="49149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63" y="971550"/>
              <a:ext cx="8067675" cy="491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475656" y="2132856"/>
              <a:ext cx="1188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00</a:t>
              </a:r>
              <a:r>
                <a:rPr lang="ko-KR" altLang="en-US" sz="1000" dirty="0" smtClean="0"/>
                <a:t>공사 부채현황</a:t>
              </a:r>
              <a:r>
                <a:rPr lang="en-US" altLang="ko-KR" sz="1000" dirty="0" smtClean="0"/>
                <a:t> </a:t>
              </a:r>
              <a:endParaRPr lang="ko-KR" altLang="en-US" sz="10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944051" y="2132856"/>
              <a:ext cx="8611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2013.11.03</a:t>
              </a:r>
              <a:endParaRPr lang="ko-KR" altLang="en-US" sz="10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475656" y="2401342"/>
              <a:ext cx="13163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10</a:t>
              </a:r>
              <a:r>
                <a:rPr lang="ko-KR" altLang="en-US" sz="1000" dirty="0" smtClean="0"/>
                <a:t>월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확충 </a:t>
              </a:r>
              <a:r>
                <a:rPr lang="ko-KR" altLang="en-US" sz="1000" dirty="0" err="1" smtClean="0"/>
                <a:t>어린이집</a:t>
              </a:r>
              <a:endParaRPr lang="ko-KR" altLang="en-US" sz="1000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944051" y="2401342"/>
              <a:ext cx="8611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2013.10.29</a:t>
              </a:r>
              <a:endParaRPr lang="ko-KR" altLang="en-US" sz="10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475656" y="2640403"/>
              <a:ext cx="1444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9</a:t>
              </a:r>
              <a:r>
                <a:rPr lang="ko-KR" altLang="en-US" sz="1000" dirty="0" smtClean="0"/>
                <a:t>월</a:t>
              </a:r>
              <a:r>
                <a:rPr lang="en-US" altLang="ko-KR" sz="1000" dirty="0" smtClean="0"/>
                <a:t>3</a:t>
              </a:r>
              <a:r>
                <a:rPr lang="ko-KR" altLang="en-US" sz="1000" dirty="0" smtClean="0"/>
                <a:t>주 보도공사 현황</a:t>
              </a:r>
              <a:endParaRPr lang="ko-KR" altLang="en-US" sz="1000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944051" y="2640403"/>
              <a:ext cx="8611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2013.09.25</a:t>
              </a:r>
              <a:endParaRPr lang="ko-KR" altLang="en-US" sz="10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1475656" y="2877474"/>
              <a:ext cx="14991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8</a:t>
              </a:r>
              <a:r>
                <a:rPr lang="ko-KR" altLang="en-US" sz="1000" dirty="0" smtClean="0"/>
                <a:t>월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임대주택 공급현황</a:t>
              </a:r>
              <a:endParaRPr lang="ko-KR" altLang="en-US" sz="1000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2944051" y="2877474"/>
              <a:ext cx="8611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2013.08.23</a:t>
              </a:r>
              <a:endParaRPr lang="ko-KR" altLang="en-US" sz="1000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862470" y="3970798"/>
              <a:ext cx="16610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2013</a:t>
              </a:r>
              <a:r>
                <a:rPr lang="ko-KR" altLang="en-US" sz="1100" dirty="0"/>
                <a:t>년</a:t>
              </a:r>
              <a:r>
                <a:rPr lang="en-US" altLang="ko-KR" sz="1100" dirty="0" smtClean="0"/>
                <a:t> 10</a:t>
              </a:r>
              <a:r>
                <a:rPr lang="ko-KR" altLang="en-US" sz="1100" dirty="0" smtClean="0"/>
                <a:t>월</a:t>
              </a:r>
              <a:r>
                <a:rPr lang="en-US" altLang="ko-KR" sz="1100" dirty="0" smtClean="0"/>
                <a:t> </a:t>
              </a:r>
              <a:r>
                <a:rPr lang="ko-KR" altLang="en-US" sz="1100" dirty="0"/>
                <a:t>월간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회의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107152" y="1930043"/>
              <a:ext cx="20393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00</a:t>
              </a:r>
              <a:r>
                <a:rPr lang="ko-KR" altLang="en-US" sz="1100" dirty="0" smtClean="0"/>
                <a:t>공사 세부항목별 부채현황</a:t>
              </a:r>
              <a:endParaRPr lang="ko-KR" altLang="en-US" sz="1100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4984361" y="2205444"/>
              <a:ext cx="11464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2013.11.03. 14:00~</a:t>
              </a:r>
              <a:endParaRPr lang="ko-KR" altLang="en-US" sz="8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4984361" y="2346419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 smtClean="0"/>
                <a:t>시장실</a:t>
              </a:r>
              <a:endParaRPr lang="ko-KR" altLang="en-US" sz="800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984361" y="2483058"/>
              <a:ext cx="52931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 smtClean="0"/>
                <a:t>주무관</a:t>
              </a:r>
              <a:r>
                <a:rPr lang="en-US" altLang="ko-KR" sz="800" dirty="0" smtClean="0"/>
                <a:t> </a:t>
              </a:r>
              <a:endParaRPr lang="ko-KR" altLang="en-US" sz="8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84361" y="2612834"/>
              <a:ext cx="84991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홍길동</a:t>
              </a:r>
              <a:r>
                <a:rPr lang="en-US" altLang="ko-KR" sz="800" dirty="0" smtClean="0"/>
                <a:t> </a:t>
              </a:r>
              <a:r>
                <a:rPr lang="ko-KR" altLang="en-US" sz="800" dirty="0" smtClean="0"/>
                <a:t>외</a:t>
              </a:r>
              <a:r>
                <a:rPr lang="en-US" altLang="ko-KR" sz="800" dirty="0" smtClean="0"/>
                <a:t> 1</a:t>
              </a:r>
              <a:r>
                <a:rPr lang="ko-KR" altLang="en-US" sz="800" dirty="0" smtClean="0"/>
                <a:t>명</a:t>
              </a:r>
              <a:r>
                <a:rPr lang="en-US" altLang="ko-KR" sz="800" dirty="0" smtClean="0"/>
                <a:t>.</a:t>
              </a:r>
              <a:endParaRPr lang="ko-KR" altLang="en-US" sz="8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4394174" y="3284900"/>
              <a:ext cx="74732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1. </a:t>
              </a:r>
              <a:r>
                <a:rPr lang="ko-KR" altLang="en-US" sz="800" dirty="0" smtClean="0"/>
                <a:t>분포현황</a:t>
              </a:r>
              <a:r>
                <a:rPr lang="en-US" altLang="ko-KR" sz="800" dirty="0" smtClean="0"/>
                <a:t> </a:t>
              </a:r>
              <a:endParaRPr lang="ko-KR" altLang="en-US" sz="8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394174" y="3929240"/>
              <a:ext cx="7841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2</a:t>
              </a:r>
              <a:r>
                <a:rPr lang="en-US" altLang="ko-KR" sz="800" dirty="0" smtClean="0"/>
                <a:t>. </a:t>
              </a:r>
              <a:r>
                <a:rPr lang="ko-KR" altLang="en-US" sz="800" dirty="0" smtClean="0"/>
                <a:t>예측분석</a:t>
              </a:r>
              <a:r>
                <a:rPr lang="en-US" altLang="ko-KR" sz="800" dirty="0" smtClean="0"/>
                <a:t>  </a:t>
              </a:r>
              <a:endParaRPr lang="ko-KR" altLang="en-US" sz="800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394174" y="4617984"/>
              <a:ext cx="8579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3. </a:t>
              </a:r>
              <a:r>
                <a:rPr lang="ko-KR" altLang="en-US" sz="800" dirty="0" smtClean="0"/>
                <a:t>향후 전망</a:t>
              </a:r>
              <a:r>
                <a:rPr lang="en-US" altLang="ko-KR" sz="800" dirty="0" smtClean="0"/>
                <a:t>   </a:t>
              </a:r>
              <a:endParaRPr lang="ko-KR" altLang="en-US" sz="8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798691" y="3510090"/>
              <a:ext cx="78098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10</a:t>
              </a:r>
              <a:r>
                <a:rPr lang="ko-KR" altLang="en-US" sz="800" dirty="0" smtClean="0"/>
                <a:t>월</a:t>
              </a:r>
              <a:r>
                <a:rPr lang="en-US" altLang="ko-KR" sz="800" dirty="0" smtClean="0"/>
                <a:t> </a:t>
              </a:r>
              <a:r>
                <a:rPr lang="ko-KR" altLang="en-US" sz="800" dirty="0" smtClean="0"/>
                <a:t>분포도</a:t>
              </a:r>
              <a:r>
                <a:rPr lang="en-US" altLang="ko-KR" sz="800" dirty="0" smtClean="0"/>
                <a:t> </a:t>
              </a:r>
              <a:endParaRPr lang="ko-KR" altLang="en-US" sz="800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798691" y="4182229"/>
              <a:ext cx="7906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9</a:t>
              </a:r>
              <a:r>
                <a:rPr lang="ko-KR" altLang="en-US" sz="800" dirty="0" smtClean="0"/>
                <a:t>월 예상추이</a:t>
              </a:r>
              <a:endParaRPr lang="ko-KR" altLang="en-US" sz="800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4798691" y="4788593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/>
                <a:t>예방대책</a:t>
              </a:r>
              <a:r>
                <a:rPr lang="en-US" altLang="ko-KR" sz="800" dirty="0" smtClean="0"/>
                <a:t> </a:t>
              </a:r>
              <a:endParaRPr lang="ko-KR" altLang="en-US" sz="800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498956" y="980728"/>
              <a:ext cx="1561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/>
                <a:t>Conference</a:t>
              </a:r>
              <a:endParaRPr lang="ko-KR" altLang="en-US" sz="2000" b="1" dirty="0"/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323528" y="6425718"/>
            <a:ext cx="72008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News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115616" y="6425718"/>
            <a:ext cx="7704856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7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8250" y="6462214"/>
            <a:ext cx="141164" cy="1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" name="TextBox 174"/>
          <p:cNvSpPr txBox="1"/>
          <p:nvPr/>
        </p:nvSpPr>
        <p:spPr>
          <a:xfrm>
            <a:off x="1115616" y="6423139"/>
            <a:ext cx="777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dirty="0" smtClean="0">
                <a:solidFill>
                  <a:schemeClr val="bg1"/>
                </a:solidFill>
              </a:rPr>
              <a:t>10</a:t>
            </a:r>
            <a:r>
              <a:rPr lang="ko-KR" altLang="en-US" sz="950" dirty="0" smtClean="0">
                <a:solidFill>
                  <a:schemeClr val="bg1"/>
                </a:solidFill>
              </a:rPr>
              <a:t>월 광공업생산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전월비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2.1% </a:t>
            </a:r>
            <a:r>
              <a:rPr lang="ko-KR" altLang="en-US" sz="950" dirty="0" smtClean="0">
                <a:solidFill>
                  <a:schemeClr val="bg1"/>
                </a:solidFill>
              </a:rPr>
              <a:t>↓ </a:t>
            </a:r>
            <a:r>
              <a:rPr lang="en-US" altLang="ko-KR" sz="950" dirty="0" smtClean="0">
                <a:solidFill>
                  <a:schemeClr val="bg1"/>
                </a:solidFill>
              </a:rPr>
              <a:t>… “</a:t>
            </a:r>
            <a:r>
              <a:rPr lang="ko-KR" altLang="en-US" sz="950" dirty="0" smtClean="0">
                <a:solidFill>
                  <a:schemeClr val="bg1"/>
                </a:solidFill>
              </a:rPr>
              <a:t>내달부터 개선 예상</a:t>
            </a:r>
            <a:r>
              <a:rPr lang="en-US" altLang="ko-KR" sz="950" dirty="0" smtClean="0">
                <a:solidFill>
                  <a:schemeClr val="bg1"/>
                </a:solidFill>
              </a:rPr>
              <a:t>”  /  10</a:t>
            </a:r>
            <a:r>
              <a:rPr lang="ko-KR" altLang="en-US" sz="950" dirty="0" smtClean="0">
                <a:solidFill>
                  <a:schemeClr val="bg1"/>
                </a:solidFill>
              </a:rPr>
              <a:t>월 물가 전년比 </a:t>
            </a:r>
            <a:r>
              <a:rPr lang="en-US" altLang="ko-KR" sz="950" dirty="0" smtClean="0">
                <a:solidFill>
                  <a:schemeClr val="bg1"/>
                </a:solidFill>
              </a:rPr>
              <a:t>0.7% </a:t>
            </a:r>
            <a:r>
              <a:rPr lang="ko-KR" altLang="en-US" sz="950" dirty="0" smtClean="0">
                <a:solidFill>
                  <a:schemeClr val="bg1"/>
                </a:solidFill>
              </a:rPr>
              <a:t>상승 </a:t>
            </a:r>
            <a:r>
              <a:rPr lang="en-US" altLang="ko-KR" sz="950" dirty="0" smtClean="0">
                <a:solidFill>
                  <a:schemeClr val="bg1"/>
                </a:solidFill>
              </a:rPr>
              <a:t>..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전월比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0.3% </a:t>
            </a:r>
            <a:r>
              <a:rPr lang="ko-KR" altLang="en-US" sz="950" dirty="0" smtClean="0">
                <a:solidFill>
                  <a:schemeClr val="bg1"/>
                </a:solidFill>
              </a:rPr>
              <a:t>하락</a:t>
            </a:r>
            <a:r>
              <a:rPr lang="en-US" altLang="ko-KR" sz="950" dirty="0" smtClean="0">
                <a:solidFill>
                  <a:schemeClr val="bg1"/>
                </a:solidFill>
              </a:rPr>
              <a:t>, </a:t>
            </a:r>
            <a:r>
              <a:rPr lang="ko-KR" altLang="en-US" sz="950" dirty="0" smtClean="0">
                <a:solidFill>
                  <a:schemeClr val="bg1"/>
                </a:solidFill>
              </a:rPr>
              <a:t>서울시민 생활상 발표 </a:t>
            </a:r>
            <a:r>
              <a:rPr lang="en-US" altLang="ko-KR" sz="950" dirty="0" smtClean="0">
                <a:solidFill>
                  <a:schemeClr val="bg1"/>
                </a:solidFill>
              </a:rPr>
              <a:t> </a:t>
            </a:r>
            <a:endParaRPr lang="ko-KR" altLang="en-US" sz="950" dirty="0"/>
          </a:p>
        </p:txBody>
      </p:sp>
      <p:grpSp>
        <p:nvGrpSpPr>
          <p:cNvPr id="41" name="그룹 4"/>
          <p:cNvGrpSpPr/>
          <p:nvPr/>
        </p:nvGrpSpPr>
        <p:grpSpPr>
          <a:xfrm>
            <a:off x="8175807" y="-9030"/>
            <a:ext cx="972771" cy="6867028"/>
            <a:chOff x="8175807" y="-9030"/>
            <a:chExt cx="972771" cy="6867028"/>
          </a:xfrm>
        </p:grpSpPr>
        <p:sp>
          <p:nvSpPr>
            <p:cNvPr id="10" name="양쪽 모서리가 둥근 사각형 9"/>
            <p:cNvSpPr/>
            <p:nvPr/>
          </p:nvSpPr>
          <p:spPr>
            <a:xfrm rot="16200000">
              <a:off x="5226026" y="2940751"/>
              <a:ext cx="6867028" cy="967466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실행 단추: 문서 20">
              <a:hlinkClick r:id="" action="ppaction://noaction" highlightClick="1"/>
            </p:cNvPr>
            <p:cNvSpPr/>
            <p:nvPr/>
          </p:nvSpPr>
          <p:spPr>
            <a:xfrm>
              <a:off x="8374899" y="188641"/>
              <a:ext cx="589589" cy="503358"/>
            </a:xfrm>
            <a:prstGeom prst="actionButton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실행 단추: 문서 109">
              <a:hlinkClick r:id="" action="ppaction://noaction" highlightClick="1"/>
            </p:cNvPr>
            <p:cNvSpPr/>
            <p:nvPr/>
          </p:nvSpPr>
          <p:spPr>
            <a:xfrm>
              <a:off x="8374899" y="908720"/>
              <a:ext cx="589589" cy="503358"/>
            </a:xfrm>
            <a:prstGeom prst="actionButtonDocumen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설명선 3(테두리 및 강조선) 21"/>
            <p:cNvSpPr/>
            <p:nvPr/>
          </p:nvSpPr>
          <p:spPr>
            <a:xfrm>
              <a:off x="8395129" y="2037805"/>
              <a:ext cx="569359" cy="531495"/>
            </a:xfrm>
            <a:prstGeom prst="accentBorderCallout3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9" name="설명선 3(테두리 및 강조선) 138"/>
            <p:cNvSpPr/>
            <p:nvPr/>
          </p:nvSpPr>
          <p:spPr>
            <a:xfrm>
              <a:off x="8395129" y="2740827"/>
              <a:ext cx="569359" cy="531495"/>
            </a:xfrm>
            <a:prstGeom prst="accentBorderCallout3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실행 단추: 돌아가기 22">
              <a:hlinkClick r:id="" action="ppaction://hlinkshowjump?jump=lastslideviewed" highlightClick="1"/>
            </p:cNvPr>
            <p:cNvSpPr/>
            <p:nvPr/>
          </p:nvSpPr>
          <p:spPr>
            <a:xfrm>
              <a:off x="8417346" y="5205302"/>
              <a:ext cx="547142" cy="527954"/>
            </a:xfrm>
            <a:prstGeom prst="actionButtonRetur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실행 단추: 정보 24">
              <a:hlinkClick r:id="" action="ppaction://noaction" highlightClick="1"/>
            </p:cNvPr>
            <p:cNvSpPr/>
            <p:nvPr/>
          </p:nvSpPr>
          <p:spPr>
            <a:xfrm>
              <a:off x="8417346" y="5925382"/>
              <a:ext cx="547142" cy="527954"/>
            </a:xfrm>
            <a:prstGeom prst="actionButtonInformati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>
              <a:off x="8337235" y="1736812"/>
              <a:ext cx="627253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8344580" y="3559174"/>
              <a:ext cx="61990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/>
            <p:cNvCxnSpPr/>
            <p:nvPr/>
          </p:nvCxnSpPr>
          <p:spPr>
            <a:xfrm>
              <a:off x="8344580" y="4941168"/>
              <a:ext cx="61990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220119" y="4509120"/>
              <a:ext cx="8883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white"/>
                  </a:solidFill>
                </a:rPr>
                <a:t>conference</a:t>
              </a: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8424082" y="1443589"/>
              <a:ext cx="4683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white"/>
                  </a:solidFill>
                </a:rPr>
                <a:t>view</a:t>
              </a: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8480188" y="3272337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white"/>
                  </a:solidFill>
                </a:rPr>
                <a:t>day</a:t>
              </a: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8220119" y="6479758"/>
              <a:ext cx="9284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prstClr val="white"/>
                  </a:solidFill>
                </a:rPr>
                <a:t>information</a:t>
              </a:r>
              <a:endParaRPr lang="ko-KR" altLang="en-US" sz="1100" dirty="0">
                <a:solidFill>
                  <a:prstClr val="white"/>
                </a:solidFill>
              </a:endParaRPr>
            </a:p>
          </p:txBody>
        </p:sp>
      </p:grpSp>
      <p:sp>
        <p:nvSpPr>
          <p:cNvPr id="176" name="TextBox 25"/>
          <p:cNvSpPr txBox="1">
            <a:spLocks noChangeArrowheads="1"/>
          </p:cNvSpPr>
          <p:nvPr/>
        </p:nvSpPr>
        <p:spPr bwMode="gray">
          <a:xfrm>
            <a:off x="385396" y="287223"/>
            <a:ext cx="3423775" cy="36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ctr" latinLnBrk="0" hangingPunct="1">
              <a:spcBef>
                <a:spcPct val="50000"/>
              </a:spcBef>
            </a:pPr>
            <a:r>
              <a:rPr lang="ko-KR" altLang="en-US" sz="1800" dirty="0">
                <a:solidFill>
                  <a:prstClr val="white"/>
                </a:solidFill>
                <a:ea typeface="맑은 고딕" pitchFamily="50" charset="-127"/>
              </a:rPr>
              <a:t>▶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정책통계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–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협의 </a:t>
            </a:r>
            <a:r>
              <a:rPr lang="en-US" altLang="ko-KR" sz="1800" dirty="0" smtClean="0">
                <a:solidFill>
                  <a:prstClr val="white"/>
                </a:solidFill>
                <a:ea typeface="맑은 고딕" pitchFamily="50" charset="-127"/>
              </a:rPr>
              <a:t>/ </a:t>
            </a:r>
            <a:r>
              <a:rPr lang="ko-KR" altLang="en-US" sz="1800" dirty="0" smtClean="0">
                <a:solidFill>
                  <a:prstClr val="white"/>
                </a:solidFill>
                <a:ea typeface="맑은 고딕" pitchFamily="50" charset="-127"/>
              </a:rPr>
              <a:t>보고 현황</a:t>
            </a:r>
            <a:endParaRPr lang="ko-KR" altLang="en-US" sz="1800" dirty="0">
              <a:solidFill>
                <a:prstClr val="white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8795094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08서울남산체 M" pitchFamily="18" charset="-127"/>
              <a:ea typeface="08서울남산체 M" pitchFamily="18" charset="-127"/>
            </a:endParaRPr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2" cstate="print">
            <a:lum bright="14000" contrast="14000"/>
          </a:blip>
          <a:srcRect t="25785" b="25801"/>
          <a:stretch>
            <a:fillRect/>
          </a:stretch>
        </p:blipFill>
        <p:spPr bwMode="auto">
          <a:xfrm>
            <a:off x="0" y="3717032"/>
            <a:ext cx="9144000" cy="314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직사각형 34"/>
          <p:cNvSpPr/>
          <p:nvPr/>
        </p:nvSpPr>
        <p:spPr bwMode="auto">
          <a:xfrm flipV="1">
            <a:off x="0" y="3717032"/>
            <a:ext cx="9144000" cy="216024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신문" pitchFamily="18" charset="-127"/>
              <a:ea typeface="-윤신문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9144000" cy="5445224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spc="-150" dirty="0" smtClean="0">
              <a:solidFill>
                <a:srgbClr val="0070C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2609617"/>
            <a:ext cx="91440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서울을 움직이는 숫자의 과학</a:t>
            </a:r>
            <a:r>
              <a:rPr lang="en-US" altLang="ko-KR" sz="3200" spc="-15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, </a:t>
            </a:r>
            <a:r>
              <a:rPr lang="ko-KR" altLang="en-US" sz="4000" spc="-15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통계</a:t>
            </a:r>
            <a:r>
              <a:rPr lang="en-US" altLang="ko-KR" sz="4000" spc="-15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!</a:t>
            </a:r>
          </a:p>
          <a:p>
            <a:pPr algn="ctr"/>
            <a:r>
              <a:rPr lang="ko-KR" altLang="en-US" sz="48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한강체 M" pitchFamily="18" charset="-127"/>
                <a:ea typeface="08서울한강체 M" pitchFamily="18" charset="-127"/>
              </a:rPr>
              <a:t>감사합니다</a:t>
            </a:r>
            <a:endParaRPr lang="en-US" altLang="ko-KR" sz="4800" b="1" spc="-15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한강체 M" pitchFamily="18" charset="-127"/>
              <a:ea typeface="08서울한강체 M" pitchFamily="18" charset="-127"/>
            </a:endParaRPr>
          </a:p>
        </p:txBody>
      </p:sp>
      <p:sp>
        <p:nvSpPr>
          <p:cNvPr id="43" name="양쪽 모서리가 둥근 사각형 42"/>
          <p:cNvSpPr/>
          <p:nvPr/>
        </p:nvSpPr>
        <p:spPr>
          <a:xfrm>
            <a:off x="2771801" y="4509120"/>
            <a:ext cx="3600400" cy="2348880"/>
          </a:xfrm>
          <a:prstGeom prst="round2SameRect">
            <a:avLst>
              <a:gd name="adj1" fmla="val 13170"/>
              <a:gd name="adj2" fmla="val 0"/>
            </a:avLst>
          </a:prstGeom>
          <a:solidFill>
            <a:schemeClr val="tx1">
              <a:alpha val="49000"/>
            </a:schemeClr>
          </a:solidFill>
        </p:spPr>
        <p:txBody>
          <a:bodyPr wrap="none" tIns="72000"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정 보 공 개 정 책 과</a:t>
            </a:r>
          </a:p>
        </p:txBody>
      </p:sp>
      <p:pic>
        <p:nvPicPr>
          <p:cNvPr id="49" name="Picture 2" descr="L:\은평뉴타운\0219자료\해치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 bwMode="auto">
          <a:xfrm>
            <a:off x="4018796" y="1268760"/>
            <a:ext cx="1080120" cy="1101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0" y="279698"/>
            <a:ext cx="4286280" cy="42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0" anchor="ctr">
            <a:noAutofit/>
          </a:bodyPr>
          <a:lstStyle/>
          <a:p>
            <a:pPr indent="-342900">
              <a:lnSpc>
                <a:spcPts val="3500"/>
              </a:lnSpc>
              <a:defRPr/>
            </a:pPr>
            <a:r>
              <a:rPr lang="ko-KR" altLang="en-US" sz="28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사 업 개 요</a:t>
            </a: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777903" y="6500168"/>
            <a:ext cx="258593" cy="241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08서울남산체 EB" pitchFamily="18" charset="-127"/>
                <a:ea typeface="08서울남산체 EB" pitchFamily="18" charset="-127"/>
              </a:rPr>
              <a:t>2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-324544" y="836712"/>
            <a:ext cx="9396536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38200" lvl="1" indent="-381000" algn="l" latinLnBrk="1">
              <a:lnSpc>
                <a:spcPct val="170000"/>
              </a:lnSpc>
              <a:spcBef>
                <a:spcPct val="10000"/>
              </a:spcBef>
              <a:spcAft>
                <a:spcPct val="10000"/>
              </a:spcAft>
              <a:buSzPct val="130000"/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목 </a:t>
            </a:r>
            <a:r>
              <a:rPr lang="ko-KR" altLang="en-US" sz="2000" dirty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적 </a:t>
            </a:r>
            <a:r>
              <a:rPr lang="en-US" altLang="ko-KR" sz="2000" dirty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19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市 부채</a:t>
            </a:r>
            <a:r>
              <a:rPr lang="en-US" altLang="ko-KR" sz="19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9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임대주택 </a:t>
            </a:r>
            <a:r>
              <a:rPr lang="en-US" altLang="ko-KR" sz="19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8</a:t>
            </a:r>
            <a:r>
              <a:rPr lang="ko-KR" altLang="en-US" sz="19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만호</a:t>
            </a:r>
            <a:r>
              <a:rPr lang="en-US" altLang="ko-KR" sz="19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9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원전하나 줄이기 등 주요 시책의 성과나</a:t>
            </a:r>
            <a:endParaRPr lang="en-US" altLang="ko-KR" sz="1900" dirty="0" smtClean="0">
              <a:solidFill>
                <a:srgbClr val="002850"/>
              </a:solidFill>
              <a:latin typeface="HY견고딕" pitchFamily="18" charset="-127"/>
              <a:ea typeface="HY견고딕" pitchFamily="18" charset="-127"/>
            </a:endParaRPr>
          </a:p>
          <a:p>
            <a:pPr marL="838200" lvl="1" indent="-381000" algn="l" latinLnBrk="1">
              <a:spcBef>
                <a:spcPct val="10000"/>
              </a:spcBef>
              <a:spcAft>
                <a:spcPct val="10000"/>
              </a:spcAft>
              <a:buSzPct val="130000"/>
            </a:pPr>
            <a:r>
              <a:rPr lang="en-US" altLang="ko-KR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               </a:t>
            </a:r>
            <a:r>
              <a:rPr lang="ko-KR" altLang="en-US" sz="19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추신상황을 계량화</a:t>
            </a:r>
            <a:r>
              <a:rPr lang="en-US" altLang="ko-KR" sz="19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9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의사결정과정에서의 정책적 근거자료로 활용</a:t>
            </a:r>
            <a:endParaRPr lang="en-US" altLang="ko-KR" sz="1900" dirty="0" smtClean="0">
              <a:solidFill>
                <a:srgbClr val="002850"/>
              </a:solidFill>
              <a:latin typeface="HY견고딕" pitchFamily="18" charset="-127"/>
              <a:ea typeface="HY견고딕" pitchFamily="18" charset="-127"/>
            </a:endParaRPr>
          </a:p>
          <a:p>
            <a:pPr marL="838200" lvl="1" indent="-381000" algn="l" latinLnBrk="1">
              <a:lnSpc>
                <a:spcPct val="200000"/>
              </a:lnSpc>
              <a:spcBef>
                <a:spcPct val="10000"/>
              </a:spcBef>
              <a:spcAft>
                <a:spcPct val="10000"/>
              </a:spcAft>
              <a:buSzPct val="130000"/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사업기간 </a:t>
            </a:r>
            <a:r>
              <a:rPr lang="en-US" altLang="ko-KR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: 2014.1.~12.</a:t>
            </a:r>
          </a:p>
          <a:p>
            <a:pPr marL="838200" lvl="1" indent="-381000" algn="l" latinLnBrk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SzPct val="130000"/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사업예산 </a:t>
            </a:r>
            <a:r>
              <a:rPr lang="en-US" altLang="ko-KR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: 177,000</a:t>
            </a:r>
            <a:r>
              <a:rPr lang="ko-KR" altLang="en-US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천원</a:t>
            </a:r>
            <a:endParaRPr lang="en-US" altLang="ko-KR" sz="2000" dirty="0" smtClean="0">
              <a:solidFill>
                <a:srgbClr val="002850"/>
              </a:solidFill>
              <a:latin typeface="HY견고딕" pitchFamily="18" charset="-127"/>
              <a:ea typeface="HY견고딕" pitchFamily="18" charset="-127"/>
            </a:endParaRPr>
          </a:p>
          <a:p>
            <a:pPr marL="838200" lvl="1" indent="-381000" algn="l" latinLnBrk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SzPct val="130000"/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주요 사업내용</a:t>
            </a:r>
            <a:endParaRPr lang="en-US" altLang="ko-KR" sz="2000" dirty="0" smtClean="0">
              <a:solidFill>
                <a:srgbClr val="002850"/>
              </a:solidFill>
              <a:latin typeface="HY견고딕" pitchFamily="18" charset="-127"/>
              <a:ea typeface="HY견고딕" pitchFamily="18" charset="-127"/>
            </a:endParaRPr>
          </a:p>
          <a:p>
            <a:pPr marL="838200" lvl="1" indent="-38100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SzPct val="130000"/>
            </a:pPr>
            <a:r>
              <a:rPr lang="ko-KR" altLang="en-US" sz="18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   </a:t>
            </a:r>
            <a:r>
              <a:rPr lang="ko-KR" altLang="en-US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① 주요 시책의 진행과정을 쉽게 파악 할 수 있는 관련 정책통계 정보 제공</a:t>
            </a:r>
            <a:endParaRPr lang="en-US" altLang="ko-KR" sz="2000" dirty="0">
              <a:solidFill>
                <a:srgbClr val="002850"/>
              </a:solidFill>
              <a:latin typeface="08서울남산체 B" pitchFamily="18" charset="-127"/>
              <a:ea typeface="08서울남산체 B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   </a:t>
            </a:r>
            <a:r>
              <a:rPr lang="en-US" altLang="ko-KR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        </a:t>
            </a: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⦁ 수치</a:t>
            </a:r>
            <a:r>
              <a:rPr lang="en-US" altLang="ko-KR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(</a:t>
            </a: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그래프</a:t>
            </a:r>
            <a:r>
              <a:rPr lang="en-US" altLang="ko-KR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) </a:t>
            </a: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표출로 주요시책의 진행상태 등 파악용이 </a:t>
            </a:r>
            <a:r>
              <a:rPr lang="en-US" altLang="ko-KR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(</a:t>
            </a: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시각화하여 </a:t>
            </a:r>
            <a:r>
              <a:rPr lang="ko-KR" altLang="en-US" dirty="0" err="1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가독성</a:t>
            </a: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향상</a:t>
            </a:r>
            <a:r>
              <a:rPr lang="en-US" altLang="ko-KR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)</a:t>
            </a:r>
            <a:endParaRPr lang="ko-KR" altLang="en-US" dirty="0" smtClean="0">
              <a:solidFill>
                <a:srgbClr val="002850"/>
              </a:solidFill>
              <a:latin typeface="08서울남산체 B" pitchFamily="18" charset="-127"/>
              <a:ea typeface="08서울남산체 B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            ⦁ 주요 </a:t>
            </a:r>
            <a:r>
              <a:rPr lang="ko-KR" altLang="en-US" dirty="0" err="1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시책별</a:t>
            </a: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정책통계와 연관통계</a:t>
            </a:r>
            <a:r>
              <a:rPr lang="en-US" altLang="ko-KR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, </a:t>
            </a: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표출관련 참고자료 등</a:t>
            </a:r>
          </a:p>
          <a:p>
            <a:pPr>
              <a:lnSpc>
                <a:spcPct val="130000"/>
              </a:lnSpc>
            </a:pP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            ⦁ </a:t>
            </a:r>
            <a:r>
              <a:rPr lang="ko-KR" altLang="en-US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현행화 주기는 </a:t>
            </a:r>
            <a:r>
              <a:rPr lang="ko-KR" altLang="en-US" sz="1700" dirty="0" err="1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실시간정보</a:t>
            </a:r>
            <a:r>
              <a:rPr lang="en-US" altLang="ko-KR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, </a:t>
            </a:r>
            <a:r>
              <a:rPr lang="ko-KR" altLang="en-US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시스템연계</a:t>
            </a:r>
            <a:r>
              <a:rPr lang="en-US" altLang="ko-KR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(</a:t>
            </a:r>
            <a:r>
              <a:rPr lang="en-US" altLang="ko-KR" sz="1700" dirty="0" err="1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Mashup</a:t>
            </a:r>
            <a:r>
              <a:rPr lang="en-US" altLang="ko-KR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)</a:t>
            </a:r>
            <a:r>
              <a:rPr lang="ko-KR" altLang="en-US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지향</a:t>
            </a:r>
            <a:r>
              <a:rPr lang="en-US" altLang="ko-KR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, </a:t>
            </a:r>
            <a:r>
              <a:rPr lang="ko-KR" altLang="en-US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최소 월</a:t>
            </a:r>
            <a:r>
              <a:rPr lang="en-US" altLang="ko-KR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(</a:t>
            </a:r>
            <a:r>
              <a:rPr lang="ko-KR" altLang="en-US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분기</a:t>
            </a:r>
            <a:r>
              <a:rPr lang="en-US" altLang="ko-KR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)</a:t>
            </a:r>
            <a:r>
              <a:rPr lang="ko-KR" altLang="en-US" sz="17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단위 통계정보 제공</a:t>
            </a: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         </a:t>
            </a:r>
            <a:r>
              <a:rPr lang="ko-KR" altLang="en-US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② 시범구축</a:t>
            </a:r>
            <a:r>
              <a:rPr lang="en-US" altLang="ko-KR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(2013</a:t>
            </a:r>
            <a:r>
              <a:rPr lang="ko-KR" altLang="en-US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년도</a:t>
            </a:r>
            <a:r>
              <a:rPr lang="en-US" altLang="ko-KR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)</a:t>
            </a:r>
            <a:r>
              <a:rPr lang="ko-KR" altLang="en-US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된 ‘원순씨의 정책밴드’</a:t>
            </a:r>
            <a:r>
              <a:rPr lang="ko-KR" altLang="en-US" sz="2000" dirty="0" err="1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를</a:t>
            </a:r>
            <a:r>
              <a:rPr lang="ko-KR" altLang="en-US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</a:t>
            </a:r>
            <a:r>
              <a:rPr lang="ko-KR" altLang="en-US" sz="2000" dirty="0" err="1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대시보드</a:t>
            </a:r>
            <a:r>
              <a:rPr lang="ko-KR" altLang="en-US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형태로 확대 개발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        ③ </a:t>
            </a:r>
            <a:r>
              <a:rPr lang="ko-KR" altLang="en-US" sz="2000" dirty="0" err="1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태블릿</a:t>
            </a:r>
            <a:r>
              <a:rPr lang="en-US" altLang="ko-KR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PC </a:t>
            </a:r>
            <a:r>
              <a:rPr lang="ko-KR" altLang="en-US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등 무선기기와 호환되는 </a:t>
            </a:r>
            <a:r>
              <a:rPr lang="ko-KR" altLang="en-US" sz="2000" dirty="0" err="1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반응형</a:t>
            </a:r>
            <a:r>
              <a:rPr lang="ko-KR" altLang="en-US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웹</a:t>
            </a:r>
            <a:r>
              <a:rPr lang="en-US" altLang="ko-KR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(Responsive web) </a:t>
            </a:r>
            <a:r>
              <a:rPr lang="ko-KR" altLang="en-US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기술 적용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        ④ </a:t>
            </a: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의사결정 진행과정에서 질의</a:t>
            </a:r>
            <a:r>
              <a:rPr lang="en-US" altLang="ko-KR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/</a:t>
            </a: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응답</a:t>
            </a:r>
            <a:r>
              <a:rPr lang="en-US" altLang="ko-KR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(</a:t>
            </a:r>
            <a:r>
              <a:rPr lang="ko-KR" altLang="en-US" dirty="0" err="1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알람기능</a:t>
            </a:r>
            <a:r>
              <a:rPr lang="en-US" altLang="ko-KR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) </a:t>
            </a: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등 상시 소통할 수 있는 </a:t>
            </a:r>
            <a:r>
              <a:rPr lang="en-US" altLang="ko-KR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SNS </a:t>
            </a:r>
            <a:r>
              <a:rPr lang="ko-KR" altLang="en-US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기능 구현</a:t>
            </a:r>
          </a:p>
          <a:p>
            <a:pPr marL="838200" lvl="1" indent="-381000" algn="l" latinLnBrk="1">
              <a:lnSpc>
                <a:spcPct val="130000"/>
              </a:lnSpc>
              <a:spcBef>
                <a:spcPct val="10000"/>
              </a:spcBef>
              <a:spcAft>
                <a:spcPct val="10000"/>
              </a:spcAft>
              <a:buSzPct val="130000"/>
              <a:buFont typeface="Wingdings" pitchFamily="2" charset="2"/>
              <a:buNone/>
            </a:pPr>
            <a:endParaRPr lang="ko-KR" altLang="en-US" sz="1800" dirty="0">
              <a:solidFill>
                <a:srgbClr val="002850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0" y="279698"/>
            <a:ext cx="4286280" cy="42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0" anchor="ctr">
            <a:noAutofit/>
          </a:bodyPr>
          <a:lstStyle/>
          <a:p>
            <a:pPr indent="-342900">
              <a:lnSpc>
                <a:spcPts val="3500"/>
              </a:lnSpc>
              <a:defRPr/>
            </a:pPr>
            <a:r>
              <a:rPr lang="ko-KR" altLang="en-US" sz="28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표출대상 </a:t>
            </a:r>
            <a:r>
              <a:rPr lang="en-US" altLang="ko-KR" sz="28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: 27</a:t>
            </a:r>
            <a:r>
              <a:rPr lang="ko-KR" altLang="en-US" sz="28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종</a:t>
            </a:r>
            <a:r>
              <a:rPr lang="en-US" altLang="ko-KR" sz="20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(2013. 11</a:t>
            </a:r>
            <a:r>
              <a:rPr lang="ko-KR" altLang="en-US" sz="20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월 현재</a:t>
            </a:r>
            <a:r>
              <a:rPr lang="en-US" altLang="ko-KR" sz="20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)</a:t>
            </a:r>
            <a:endParaRPr lang="ko-KR" altLang="en-US" sz="2000" spc="300" dirty="0" smtClean="0">
              <a:ln w="9525" cmpd="sng">
                <a:noFill/>
                <a:prstDash val="solid"/>
              </a:ln>
              <a:solidFill>
                <a:schemeClr val="bg1"/>
              </a:solidFill>
              <a:effectLst>
                <a:outerShdw blurRad="190500" dir="2700000" algn="tl">
                  <a:srgbClr val="000000"/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777903" y="6500168"/>
            <a:ext cx="258593" cy="241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08서울남산체 EB" pitchFamily="18" charset="-127"/>
                <a:ea typeface="08서울남산체 EB" pitchFamily="18" charset="-127"/>
              </a:rPr>
              <a:t>3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-324544" y="910233"/>
            <a:ext cx="9396536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38200" lvl="1" indent="-381000" algn="l" latinLnBrk="1">
              <a:lnSpc>
                <a:spcPct val="170000"/>
              </a:lnSpc>
              <a:spcBef>
                <a:spcPct val="10000"/>
              </a:spcBef>
              <a:spcAft>
                <a:spcPct val="10000"/>
              </a:spcAft>
              <a:buSzPct val="130000"/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표출자료 </a:t>
            </a:r>
            <a:r>
              <a:rPr lang="en-US" altLang="ko-KR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: 22</a:t>
            </a:r>
            <a:r>
              <a:rPr lang="ko-KR" altLang="en-US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종</a:t>
            </a:r>
            <a:endParaRPr lang="en-US" altLang="ko-KR" sz="2000" dirty="0" smtClean="0">
              <a:solidFill>
                <a:srgbClr val="002850"/>
              </a:solidFill>
              <a:latin typeface="HY견고딕" pitchFamily="18" charset="-127"/>
              <a:ea typeface="HY견고딕" pitchFamily="18" charset="-127"/>
            </a:endParaRPr>
          </a:p>
          <a:p>
            <a:pPr marL="838200" lvl="1" indent="-381000" algn="l" latinLnBrk="1">
              <a:lnSpc>
                <a:spcPct val="130000"/>
              </a:lnSpc>
              <a:spcBef>
                <a:spcPct val="10000"/>
              </a:spcBef>
              <a:spcAft>
                <a:spcPct val="10000"/>
              </a:spcAft>
              <a:buSzPct val="130000"/>
              <a:buFont typeface="Wingdings" pitchFamily="2" charset="2"/>
              <a:buNone/>
            </a:pPr>
            <a:endParaRPr lang="ko-KR" altLang="en-US" sz="1800" dirty="0">
              <a:solidFill>
                <a:srgbClr val="002850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95536" y="1700808"/>
          <a:ext cx="3888432" cy="435119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72390"/>
                <a:gridCol w="2161053"/>
                <a:gridCol w="1254989"/>
              </a:tblGrid>
              <a:tr h="3613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/>
                        <a:t>No.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/>
                        <a:t>표출자료명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/>
                        <a:t>실본부국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008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 smtClean="0"/>
                        <a:t>ㅣ</a:t>
                      </a:r>
                      <a:endParaRPr 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시민제안 정책반영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서울혁신기획관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008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/>
                        <a:t>2</a:t>
                      </a:r>
                      <a:endParaRPr 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시정홍보매체 활용현황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시민소통기획관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008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3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민간위탁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기획조정실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008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4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제도개선 현황 </a:t>
                      </a:r>
                      <a:r>
                        <a:rPr lang="en-US" altLang="ko-KR" sz="1200" kern="0" spc="0" dirty="0"/>
                        <a:t>(</a:t>
                      </a:r>
                      <a:r>
                        <a:rPr lang="ko-KR" altLang="en-US" sz="1200" kern="0" spc="0" dirty="0"/>
                        <a:t>법령</a:t>
                      </a:r>
                      <a:r>
                        <a:rPr lang="en-US" altLang="ko-KR" sz="1200" kern="0" spc="0" dirty="0"/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13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5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제도개선 현황 </a:t>
                      </a:r>
                      <a:r>
                        <a:rPr lang="en-US" altLang="ko-KR" sz="1200" kern="0" spc="0" dirty="0"/>
                        <a:t>(</a:t>
                      </a:r>
                      <a:r>
                        <a:rPr lang="ko-KR" altLang="en-US" sz="1200" kern="0" spc="0" dirty="0"/>
                        <a:t>자치법규</a:t>
                      </a:r>
                      <a:r>
                        <a:rPr lang="en-US" altLang="ko-KR" sz="1200" kern="0" spc="0" dirty="0"/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8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6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직무발명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8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7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기관별 채무 현황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8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8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국공립 </a:t>
                      </a:r>
                      <a:r>
                        <a:rPr lang="ko-KR" altLang="en-US" sz="1200" kern="0" spc="0" dirty="0" err="1"/>
                        <a:t>어린이집</a:t>
                      </a:r>
                      <a:r>
                        <a:rPr lang="ko-KR" altLang="en-US" sz="1200" kern="0" spc="0" dirty="0"/>
                        <a:t> 확충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여성가족정책실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008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9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일자리사업 추진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/>
                        <a:t>경제진흥실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008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10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 err="1"/>
                        <a:t>사회적기업</a:t>
                      </a:r>
                      <a:r>
                        <a:rPr lang="ko-KR" altLang="en-US" sz="1200" kern="0" spc="0" dirty="0"/>
                        <a:t>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08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11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서울복지수준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/>
                        <a:t>복지건강실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0088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12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원전하나 줄이기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기후환경본부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572000" y="1700808"/>
          <a:ext cx="4176464" cy="439248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04056"/>
                <a:gridCol w="2592288"/>
                <a:gridCol w="1080120"/>
              </a:tblGrid>
              <a:tr h="41267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/>
                        <a:t>No.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/>
                        <a:t>표출자료명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/>
                        <a:t>실본부국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593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/>
                        <a:t>13</a:t>
                      </a:r>
                      <a:endParaRPr 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실시간 대기환경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/>
                        <a:t>기후환경본부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593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14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rowSpan="2"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민관협력 및 기부현황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/>
                        <a:t>재무국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5539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/>
                        <a:t>15</a:t>
                      </a:r>
                      <a:endParaRPr 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/>
                        <a:t>행정국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593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16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정보공개</a:t>
                      </a:r>
                      <a:r>
                        <a:rPr lang="en-US" altLang="ko-KR" sz="1200" kern="0" spc="0" dirty="0"/>
                        <a:t>/</a:t>
                      </a:r>
                      <a:r>
                        <a:rPr lang="ko-KR" altLang="en-US" sz="1200" kern="0" spc="0" dirty="0"/>
                        <a:t>비공개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/>
                        <a:t>행정국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593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17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 err="1"/>
                        <a:t>보도블럭</a:t>
                      </a:r>
                      <a:r>
                        <a:rPr lang="ko-KR" altLang="en-US" sz="1200" kern="0" spc="0" dirty="0"/>
                        <a:t> 공사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/>
                        <a:t>도시안전실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90546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18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rowSpan="2"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재난 및 </a:t>
                      </a:r>
                      <a:r>
                        <a:rPr lang="ko-KR" altLang="en-US" sz="1200" kern="0" spc="0" dirty="0" smtClean="0"/>
                        <a:t>안전사고 발생현황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/>
                        <a:t>도시안전실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59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소방재난본부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593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19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/>
                        <a:t>주택 정비사업 현황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주택정책실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593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20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/>
                        <a:t>임대주택 </a:t>
                      </a:r>
                      <a:r>
                        <a:rPr lang="en-US" altLang="ko-KR" sz="1200" kern="0" spc="0"/>
                        <a:t>8</a:t>
                      </a:r>
                      <a:r>
                        <a:rPr lang="ko-KR" altLang="en-US" sz="1200" kern="0" spc="0"/>
                        <a:t>만호 공급현황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주택정책실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593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21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/>
                        <a:t>공공도서관 현황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서울도서관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3593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22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평생학습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교육협력국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0" y="279698"/>
            <a:ext cx="4286280" cy="42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0" anchor="ctr">
            <a:noAutofit/>
          </a:bodyPr>
          <a:lstStyle/>
          <a:p>
            <a:pPr indent="-342900">
              <a:lnSpc>
                <a:spcPts val="3500"/>
              </a:lnSpc>
              <a:defRPr/>
            </a:pPr>
            <a:r>
              <a:rPr lang="ko-KR" altLang="en-US" sz="28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표출대상 </a:t>
            </a:r>
            <a:r>
              <a:rPr lang="en-US" altLang="ko-KR" sz="28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: 27</a:t>
            </a:r>
            <a:r>
              <a:rPr lang="ko-KR" altLang="en-US" sz="28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종</a:t>
            </a:r>
            <a:r>
              <a:rPr lang="en-US" altLang="ko-KR" sz="20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(2013. 11</a:t>
            </a:r>
            <a:r>
              <a:rPr lang="ko-KR" altLang="en-US" sz="20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월 현재</a:t>
            </a:r>
            <a:r>
              <a:rPr lang="en-US" altLang="ko-KR" sz="2000" spc="300" dirty="0" smtClean="0">
                <a:ln w="952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190500" dir="2700000" algn="tl">
                    <a:srgbClr val="000000"/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)</a:t>
            </a:r>
            <a:endParaRPr lang="ko-KR" altLang="en-US" sz="2000" spc="300" dirty="0" smtClean="0">
              <a:ln w="9525" cmpd="sng">
                <a:noFill/>
                <a:prstDash val="solid"/>
              </a:ln>
              <a:solidFill>
                <a:schemeClr val="bg1"/>
              </a:solidFill>
              <a:effectLst>
                <a:outerShdw blurRad="190500" dir="2700000" algn="tl">
                  <a:srgbClr val="000000"/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8777903" y="6500168"/>
            <a:ext cx="258593" cy="241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08서울남산체 EB" pitchFamily="18" charset="-127"/>
                <a:ea typeface="08서울남산체 EB" pitchFamily="18" charset="-127"/>
              </a:rPr>
              <a:t>4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-324544" y="910233"/>
            <a:ext cx="9396536" cy="539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38200" lvl="1" indent="-381000" algn="l" latinLnBrk="1">
              <a:lnSpc>
                <a:spcPct val="170000"/>
              </a:lnSpc>
              <a:spcBef>
                <a:spcPct val="10000"/>
              </a:spcBef>
              <a:spcAft>
                <a:spcPct val="10000"/>
              </a:spcAft>
              <a:buSzPct val="130000"/>
              <a:buFont typeface="Wingdings" pitchFamily="2" charset="2"/>
              <a:buChar char="ü"/>
            </a:pPr>
            <a:r>
              <a:rPr lang="ko-KR" altLang="en-US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향후 표출 대상</a:t>
            </a:r>
            <a:r>
              <a:rPr lang="en-US" altLang="ko-KR" sz="2000" baseline="30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*</a:t>
            </a:r>
            <a:r>
              <a:rPr lang="ko-KR" altLang="en-US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: 5</a:t>
            </a:r>
            <a:r>
              <a:rPr lang="ko-KR" altLang="en-US" sz="2000" dirty="0" smtClean="0">
                <a:solidFill>
                  <a:srgbClr val="002850"/>
                </a:solidFill>
                <a:latin typeface="HY견고딕" pitchFamily="18" charset="-127"/>
                <a:ea typeface="HY견고딕" pitchFamily="18" charset="-127"/>
              </a:rPr>
              <a:t>종 </a:t>
            </a:r>
            <a:endParaRPr lang="en-US" altLang="ko-KR" sz="2000" dirty="0" smtClean="0">
              <a:solidFill>
                <a:srgbClr val="002850"/>
              </a:solidFill>
              <a:latin typeface="HY견고딕" pitchFamily="18" charset="-127"/>
              <a:ea typeface="HY견고딕" pitchFamily="18" charset="-127"/>
            </a:endParaRPr>
          </a:p>
          <a:p>
            <a:pPr marL="838200" lvl="1" indent="-381000" algn="l" latinLnBrk="1">
              <a:lnSpc>
                <a:spcPct val="130000"/>
              </a:lnSpc>
              <a:spcBef>
                <a:spcPct val="10000"/>
              </a:spcBef>
              <a:spcAft>
                <a:spcPct val="10000"/>
              </a:spcAft>
              <a:buSzPct val="130000"/>
              <a:buFont typeface="Wingdings" pitchFamily="2" charset="2"/>
              <a:buNone/>
            </a:pPr>
            <a:endParaRPr lang="ko-KR" altLang="en-US" sz="1800" dirty="0">
              <a:solidFill>
                <a:srgbClr val="002850"/>
              </a:solidFill>
              <a:latin typeface="08서울남산체 B" pitchFamily="18" charset="-127"/>
              <a:ea typeface="08서울남산체 B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67544" y="1628800"/>
          <a:ext cx="8136904" cy="280831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25202"/>
                <a:gridCol w="2455118"/>
                <a:gridCol w="1512168"/>
                <a:gridCol w="1080120"/>
                <a:gridCol w="1080120"/>
                <a:gridCol w="1584176"/>
              </a:tblGrid>
              <a:tr h="4680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/>
                        <a:t>No.</a:t>
                      </a:r>
                      <a:endParaRPr 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/>
                        <a:t>표출자료명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/>
                        <a:t>실본부국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/>
                        <a:t>부서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/>
                        <a:t>팀 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/>
                        <a:t>비고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4680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1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의원 요구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기획조정실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/>
                        <a:t>기획담당관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/>
                        <a:t>의회협력팀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</a:rPr>
                        <a:t>지표정의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</a:rPr>
                        <a:t>자료정비 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4680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2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예산규모별 주요사업 추진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/>
                        <a:t>예산담당관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/>
                        <a:t>예산총괄팀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en-US" altLang="ko-KR" sz="1200" kern="0" spc="0" dirty="0" smtClean="0"/>
                        <a:t>″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4680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3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민생경제지표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/>
                        <a:t>경제진흥실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/>
                        <a:t>민생경제과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/>
                        <a:t>민생정책팀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</a:rPr>
                        <a:t>지표 정의 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4680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4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/>
                        <a:t>각종 문화행사 및 축제 개최 현황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70" dirty="0"/>
                        <a:t>문화관광디자인본부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/>
                        <a:t>문화예술과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/>
                        <a:t>측제진흥팀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-1270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 smtClean="0"/>
                        <a:t>표출통계 설계 </a:t>
                      </a:r>
                      <a:r>
                        <a:rPr lang="ko-KR" altLang="en-US" sz="1200" kern="0" spc="0" dirty="0"/>
                        <a:t>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  <a:tr h="4680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/>
                        <a:t>5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190500" marR="0" indent="-127000" algn="l" fontAlgn="base" latinLnBrk="0">
                        <a:lnSpc>
                          <a:spcPct val="15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 err="1"/>
                        <a:t>시유재산</a:t>
                      </a:r>
                      <a:r>
                        <a:rPr lang="ko-KR" altLang="en-US" sz="1200" kern="0" spc="0" dirty="0"/>
                        <a:t> 현황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/>
                        <a:t>재무국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/>
                        <a:t>자산관리과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/>
                        <a:t>재산정보팀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42000" algn="ctr"/>
                          <a:tab pos="5969000" algn="ctr"/>
                          <a:tab pos="6096000" algn="ctr"/>
                        </a:tabLs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</a:rPr>
                        <a:t>시스템 개발 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17907" marR="17907" marT="17907" marB="17907" anchor="ctr"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67544" y="4509120"/>
            <a:ext cx="5540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*</a:t>
            </a:r>
            <a:r>
              <a:rPr lang="ko-KR" altLang="en-US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현재 실</a:t>
            </a:r>
            <a:r>
              <a:rPr lang="en-US" altLang="ko-KR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/</a:t>
            </a:r>
            <a:r>
              <a:rPr lang="ko-KR" altLang="en-US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본부</a:t>
            </a:r>
            <a:r>
              <a:rPr lang="en-US" altLang="ko-KR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/</a:t>
            </a:r>
            <a:r>
              <a:rPr lang="ko-KR" altLang="en-US" sz="1600" dirty="0" err="1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국별로</a:t>
            </a:r>
            <a:r>
              <a:rPr lang="ko-KR" altLang="en-US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지표정의 또는 시스템 개발 중이며</a:t>
            </a:r>
            <a:r>
              <a:rPr lang="en-US" altLang="ko-KR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  </a:t>
            </a:r>
            <a:r>
              <a:rPr lang="ko-KR" altLang="en-US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향후에도 표출자료는 정책이슈에 따라 변경</a:t>
            </a:r>
            <a:r>
              <a:rPr lang="en-US" altLang="ko-KR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, </a:t>
            </a:r>
            <a:r>
              <a:rPr lang="ko-KR" altLang="en-US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확대</a:t>
            </a:r>
            <a:r>
              <a:rPr lang="en-US" altLang="ko-KR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, </a:t>
            </a:r>
            <a:r>
              <a:rPr lang="ko-KR" altLang="en-US" sz="1600" dirty="0" smtClean="0">
                <a:solidFill>
                  <a:srgbClr val="002850"/>
                </a:solidFill>
                <a:latin typeface="08서울남산체 B" pitchFamily="18" charset="-127"/>
                <a:ea typeface="08서울남산체 B" pitchFamily="18" charset="-127"/>
              </a:rPr>
              <a:t>수정 등 예정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5445224"/>
          </a:xfrm>
          <a:prstGeom prst="rect">
            <a:avLst/>
          </a:prstGeom>
          <a:gradFill>
            <a:gsLst>
              <a:gs pos="0">
                <a:srgbClr val="0070C0"/>
              </a:gs>
              <a:gs pos="45000">
                <a:schemeClr val="bg1"/>
              </a:gs>
            </a:gsLst>
            <a:lin ang="54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08서울남산체 M" pitchFamily="18" charset="-127"/>
              <a:ea typeface="08서울남산체 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25633" b="26067"/>
          <a:stretch>
            <a:fillRect/>
          </a:stretch>
        </p:blipFill>
        <p:spPr bwMode="auto">
          <a:xfrm>
            <a:off x="0" y="3827140"/>
            <a:ext cx="9144000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 bwMode="auto">
          <a:xfrm flipV="1">
            <a:off x="0" y="3786500"/>
            <a:ext cx="9144000" cy="216024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신문" pitchFamily="18" charset="-127"/>
              <a:ea typeface="-윤신문" pitchFamily="18" charset="-127"/>
            </a:endParaRPr>
          </a:p>
        </p:txBody>
      </p:sp>
      <p:sp>
        <p:nvSpPr>
          <p:cNvPr id="8" name="제목 1">
            <a:hlinkClick r:id="rId3"/>
          </p:cNvPr>
          <p:cNvSpPr txBox="1">
            <a:spLocks/>
          </p:cNvSpPr>
          <p:nvPr/>
        </p:nvSpPr>
        <p:spPr>
          <a:xfrm>
            <a:off x="0" y="2636912"/>
            <a:ext cx="9144000" cy="99956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indent="-342900" eaLnBrk="0" hangingPunct="0">
              <a:lnSpc>
                <a:spcPts val="3500"/>
              </a:lnSpc>
              <a:defRPr/>
            </a:pPr>
            <a:r>
              <a:rPr lang="ko-KR" altLang="en-US" sz="5400" spc="-30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    원순씨의 정책 밴드 시연   </a:t>
            </a:r>
          </a:p>
        </p:txBody>
      </p:sp>
      <p:pic>
        <p:nvPicPr>
          <p:cNvPr id="9" name="Picture 2" descr="L:\은평뉴타운\0219자료\해치.png"/>
          <p:cNvPicPr>
            <a:picLocks noChangeAspect="1" noChangeArrowheads="1"/>
          </p:cNvPicPr>
          <p:nvPr/>
        </p:nvPicPr>
        <p:blipFill>
          <a:blip r:embed="rId4" cstate="print">
            <a:lum bright="100000"/>
          </a:blip>
          <a:srcRect/>
          <a:stretch>
            <a:fillRect/>
          </a:stretch>
        </p:blipFill>
        <p:spPr bwMode="auto">
          <a:xfrm>
            <a:off x="467544" y="3758772"/>
            <a:ext cx="2571594" cy="2622556"/>
          </a:xfrm>
          <a:prstGeom prst="rect">
            <a:avLst/>
          </a:prstGeom>
          <a:noFill/>
        </p:spPr>
      </p:pic>
      <p:sp>
        <p:nvSpPr>
          <p:cNvPr id="15" name="양쪽 모서리가 둥근 사각형 14"/>
          <p:cNvSpPr/>
          <p:nvPr/>
        </p:nvSpPr>
        <p:spPr>
          <a:xfrm>
            <a:off x="6609228" y="5932368"/>
            <a:ext cx="2139236" cy="369332"/>
          </a:xfrm>
          <a:prstGeom prst="round2SameRect">
            <a:avLst>
              <a:gd name="adj1" fmla="val 33173"/>
              <a:gd name="adj2" fmla="val 0"/>
            </a:avLst>
          </a:prstGeom>
          <a:solidFill>
            <a:srgbClr val="0070C0"/>
          </a:solidFill>
        </p:spPr>
        <p:txBody>
          <a:bodyPr wrap="none" tIns="0" anchor="ctr"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통계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의사결정의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나침반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pic>
        <p:nvPicPr>
          <p:cNvPr id="1026" name="Picture 2" descr="C:\Users\사용자\AppData\Local\Microsoft\Windows\Temporary Internet Files\Content.IE5\66LEVHGO\MC900439344[1].jpg">
            <a:hlinkClick r:id="rId3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08304" y="2636912"/>
            <a:ext cx="752128" cy="7521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 t="25633" b="26067"/>
          <a:stretch>
            <a:fillRect/>
          </a:stretch>
        </p:blipFill>
        <p:spPr bwMode="auto">
          <a:xfrm>
            <a:off x="-1" y="2947804"/>
            <a:ext cx="9144001" cy="2484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 bwMode="auto">
          <a:xfrm flipV="1">
            <a:off x="0" y="2922404"/>
            <a:ext cx="9144000" cy="216024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신문" pitchFamily="18" charset="-127"/>
              <a:ea typeface="-윤신문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2132856"/>
            <a:ext cx="9144000" cy="99956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indent="-342900" algn="ctr" eaLnBrk="0" hangingPunct="0">
              <a:lnSpc>
                <a:spcPts val="3500"/>
              </a:lnSpc>
              <a:defRPr/>
            </a:pPr>
            <a:r>
              <a:rPr lang="ko-KR" altLang="en-US" sz="5400" spc="-30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정책결정 지원시스템 설계</a:t>
            </a:r>
            <a:r>
              <a:rPr lang="en-US" altLang="ko-KR" sz="5400" spc="-30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(</a:t>
            </a:r>
            <a:r>
              <a:rPr lang="ko-KR" altLang="en-US" sz="5400" spc="-30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안</a:t>
            </a:r>
            <a:r>
              <a:rPr lang="en-US" altLang="ko-KR" sz="5400" spc="-300" dirty="0" smtClean="0">
                <a:solidFill>
                  <a:srgbClr val="0070C0"/>
                </a:solidFill>
                <a:latin typeface="08서울남산체 EB" pitchFamily="18" charset="-127"/>
                <a:ea typeface="08서울남산체 EB" pitchFamily="18" charset="-127"/>
              </a:rPr>
              <a:t>)</a:t>
            </a:r>
            <a:endParaRPr lang="ko-KR" altLang="en-US" sz="5400" spc="-300" dirty="0" smtClean="0">
              <a:solidFill>
                <a:srgbClr val="0070C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pic>
        <p:nvPicPr>
          <p:cNvPr id="9" name="Picture 2" descr="L:\은평뉴타운\0219자료\해치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 bwMode="auto">
          <a:xfrm>
            <a:off x="467544" y="2894676"/>
            <a:ext cx="2571594" cy="2622556"/>
          </a:xfrm>
          <a:prstGeom prst="rect">
            <a:avLst/>
          </a:prstGeom>
          <a:noFill/>
        </p:spPr>
      </p:pic>
      <p:sp>
        <p:nvSpPr>
          <p:cNvPr id="15" name="양쪽 모서리가 둥근 사각형 14"/>
          <p:cNvSpPr/>
          <p:nvPr/>
        </p:nvSpPr>
        <p:spPr>
          <a:xfrm>
            <a:off x="6609228" y="5068272"/>
            <a:ext cx="2139236" cy="369332"/>
          </a:xfrm>
          <a:prstGeom prst="round2SameRect">
            <a:avLst>
              <a:gd name="adj1" fmla="val 33173"/>
              <a:gd name="adj2" fmla="val 0"/>
            </a:avLst>
          </a:prstGeom>
          <a:solidFill>
            <a:srgbClr val="0070C0"/>
          </a:solidFill>
        </p:spPr>
        <p:txBody>
          <a:bodyPr wrap="none" tIns="0" anchor="ctr"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통계</a:t>
            </a:r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의사결정의 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08서울남산체 EB" pitchFamily="18" charset="-127"/>
                <a:ea typeface="08서울남산체 EB" pitchFamily="18" charset="-127"/>
              </a:rPr>
              <a:t>나침반</a:t>
            </a:r>
            <a:endParaRPr lang="en-US" altLang="ko-KR" dirty="0" smtClean="0">
              <a:solidFill>
                <a:schemeClr val="bg1">
                  <a:lumMod val="95000"/>
                </a:schemeClr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2" name="TextBox 25"/>
          <p:cNvSpPr txBox="1">
            <a:spLocks noChangeArrowheads="1"/>
          </p:cNvSpPr>
          <p:nvPr/>
        </p:nvSpPr>
        <p:spPr bwMode="gray">
          <a:xfrm>
            <a:off x="385396" y="318001"/>
            <a:ext cx="1134687" cy="30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ctr" latinLnBrk="0" hangingPunct="1">
              <a:spcBef>
                <a:spcPct val="50000"/>
              </a:spcBef>
            </a:pP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▶ </a:t>
            </a:r>
            <a:r>
              <a:rPr lang="ko-KR" altLang="en-US" dirty="0" smtClean="0">
                <a:solidFill>
                  <a:schemeClr val="bg1"/>
                </a:solidFill>
                <a:ea typeface="맑은 고딕" pitchFamily="50" charset="-127"/>
              </a:rPr>
              <a:t>종합현황</a:t>
            </a:r>
            <a:endParaRPr lang="ko-KR" altLang="en-US" dirty="0">
              <a:solidFill>
                <a:schemeClr val="bg1"/>
              </a:solidFill>
              <a:ea typeface="맑은 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85397" y="692696"/>
            <a:ext cx="840691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23528" y="980728"/>
            <a:ext cx="4191469" cy="381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종합현황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정책통계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시정현황</a:t>
            </a:r>
            <a:r>
              <a:rPr lang="en-US" altLang="ko-KR" sz="1600" dirty="0" smtClean="0"/>
              <a:t>, …</a:t>
            </a:r>
            <a:endParaRPr lang="ko-KR" altLang="en-US" sz="1600" dirty="0"/>
          </a:p>
        </p:txBody>
      </p:sp>
      <p:sp>
        <p:nvSpPr>
          <p:cNvPr id="3" name="이등변 삼각형 2"/>
          <p:cNvSpPr/>
          <p:nvPr/>
        </p:nvSpPr>
        <p:spPr>
          <a:xfrm flipV="1">
            <a:off x="4067944" y="1078068"/>
            <a:ext cx="288032" cy="19069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59"/>
          <p:cNvGrpSpPr/>
          <p:nvPr/>
        </p:nvGrpSpPr>
        <p:grpSpPr>
          <a:xfrm>
            <a:off x="6094785" y="980728"/>
            <a:ext cx="2725686" cy="381384"/>
            <a:chOff x="6094785" y="980728"/>
            <a:chExt cx="2725686" cy="381384"/>
          </a:xfrm>
        </p:grpSpPr>
        <p:sp>
          <p:nvSpPr>
            <p:cNvPr id="51" name="직사각형 50"/>
            <p:cNvSpPr/>
            <p:nvPr/>
          </p:nvSpPr>
          <p:spPr>
            <a:xfrm>
              <a:off x="6094785" y="980728"/>
              <a:ext cx="2725686" cy="3813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Search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344580" y="1031392"/>
              <a:ext cx="403884" cy="284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flipV="1">
              <a:off x="8417346" y="1101406"/>
              <a:ext cx="259110" cy="1543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1"/>
          <p:cNvGrpSpPr/>
          <p:nvPr/>
        </p:nvGrpSpPr>
        <p:grpSpPr>
          <a:xfrm>
            <a:off x="323528" y="3753036"/>
            <a:ext cx="2740692" cy="1297167"/>
            <a:chOff x="323528" y="3753036"/>
            <a:chExt cx="2740692" cy="1297167"/>
          </a:xfrm>
        </p:grpSpPr>
        <p:sp>
          <p:nvSpPr>
            <p:cNvPr id="20" name="직사각형 19"/>
            <p:cNvSpPr/>
            <p:nvPr/>
          </p:nvSpPr>
          <p:spPr>
            <a:xfrm>
              <a:off x="323528" y="375303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오각형 39"/>
            <p:cNvSpPr/>
            <p:nvPr/>
          </p:nvSpPr>
          <p:spPr>
            <a:xfrm>
              <a:off x="463156" y="3861048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오각형 114"/>
            <p:cNvSpPr/>
            <p:nvPr/>
          </p:nvSpPr>
          <p:spPr>
            <a:xfrm>
              <a:off x="480739" y="3861132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일자리 창출 </a:t>
              </a:r>
              <a:r>
                <a:rPr lang="ko-KR" altLang="en-US" sz="1200" b="1" dirty="0" err="1" smtClean="0">
                  <a:solidFill>
                    <a:srgbClr val="4F81BD">
                      <a:lumMod val="50000"/>
                    </a:srgbClr>
                  </a:solidFill>
                </a:rPr>
                <a:t>달성률</a:t>
              </a:r>
              <a:endParaRPr lang="ko-KR" altLang="en-US" sz="1200" b="1" dirty="0">
                <a:solidFill>
                  <a:srgbClr val="4F81BD">
                    <a:lumMod val="50000"/>
                  </a:srgbClr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20745" y="4221172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</a:rPr>
                <a:t>55.3%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0912" y="4077156"/>
              <a:ext cx="18197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일자리 </a:t>
              </a:r>
              <a:r>
                <a:rPr lang="ko-KR" altLang="en-US" sz="1050" dirty="0" err="1" smtClean="0">
                  <a:solidFill>
                    <a:schemeClr val="bg1"/>
                  </a:solidFill>
                </a:rPr>
                <a:t>창출수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(15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만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5</a:t>
              </a:r>
              <a:r>
                <a:rPr lang="ko-KR" altLang="en-US" sz="1050" dirty="0" err="1" smtClean="0">
                  <a:solidFill>
                    <a:schemeClr val="bg1"/>
                  </a:solidFill>
                </a:rPr>
                <a:t>천개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)</a:t>
              </a:r>
              <a:endParaRPr lang="en-US" altLang="ko-KR" sz="1050" dirty="0">
                <a:solidFill>
                  <a:schemeClr val="bg1"/>
                </a:solidFill>
              </a:endParaRPr>
            </a:p>
          </p:txBody>
        </p:sp>
        <p:pic>
          <p:nvPicPr>
            <p:cNvPr id="1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96" y="4293096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TextBox 118"/>
            <p:cNvSpPr txBox="1"/>
            <p:nvPr/>
          </p:nvSpPr>
          <p:spPr>
            <a:xfrm>
              <a:off x="481727" y="4788593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2013.11.1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892480" y="3109187"/>
            <a:ext cx="251520" cy="11839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MENU</a:t>
            </a:r>
            <a:endParaRPr lang="ko-KR" altLang="en-US" sz="1600" dirty="0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3175273" y="1520788"/>
            <a:ext cx="1370570" cy="1116124"/>
            <a:chOff x="3175273" y="1520788"/>
            <a:chExt cx="1370570" cy="1116124"/>
          </a:xfrm>
        </p:grpSpPr>
        <p:grpSp>
          <p:nvGrpSpPr>
            <p:cNvPr id="15" name="그룹 15"/>
            <p:cNvGrpSpPr/>
            <p:nvPr/>
          </p:nvGrpSpPr>
          <p:grpSpPr>
            <a:xfrm>
              <a:off x="3218853" y="1520788"/>
              <a:ext cx="1326990" cy="1116124"/>
              <a:chOff x="3218853" y="1520788"/>
              <a:chExt cx="1326990" cy="1116124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3218853" y="1520788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오각형 37"/>
              <p:cNvSpPr/>
              <p:nvPr/>
            </p:nvSpPr>
            <p:spPr>
              <a:xfrm>
                <a:off x="3347864" y="1628800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정보공개율</a:t>
                </a:r>
                <a:endParaRPr lang="ko-KR" altLang="en-US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314457" y="2406080"/>
                <a:ext cx="7873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2013.10.31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3281389" y="1969676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97.4%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3219839" y="1844824"/>
                <a:ext cx="132600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 어제 청구건수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(16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TextBox 131"/>
            <p:cNvSpPr txBox="1"/>
            <p:nvPr/>
          </p:nvSpPr>
          <p:spPr>
            <a:xfrm>
              <a:off x="3175273" y="2386980"/>
              <a:ext cx="216024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accent6"/>
                  </a:solidFill>
                </a:rPr>
                <a:t>D</a:t>
              </a:r>
              <a:endParaRPr lang="ko-KR" altLang="en-US" sz="10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4581525" y="1520788"/>
            <a:ext cx="1475893" cy="1106599"/>
            <a:chOff x="4581525" y="1520788"/>
            <a:chExt cx="1475893" cy="1106599"/>
          </a:xfrm>
        </p:grpSpPr>
        <p:grpSp>
          <p:nvGrpSpPr>
            <p:cNvPr id="143" name="그룹 142"/>
            <p:cNvGrpSpPr/>
            <p:nvPr/>
          </p:nvGrpSpPr>
          <p:grpSpPr>
            <a:xfrm>
              <a:off x="4625616" y="1520788"/>
              <a:ext cx="1431802" cy="1106599"/>
              <a:chOff x="4625616" y="1520788"/>
              <a:chExt cx="1431802" cy="1106599"/>
            </a:xfrm>
          </p:grpSpPr>
          <p:grpSp>
            <p:nvGrpSpPr>
              <p:cNvPr id="16" name="그룹 61"/>
              <p:cNvGrpSpPr/>
              <p:nvPr/>
            </p:nvGrpSpPr>
            <p:grpSpPr>
              <a:xfrm>
                <a:off x="4625616" y="1520788"/>
                <a:ext cx="1431802" cy="1080120"/>
                <a:chOff x="4625616" y="1520788"/>
                <a:chExt cx="1431802" cy="1080120"/>
              </a:xfrm>
            </p:grpSpPr>
            <p:sp>
              <p:nvSpPr>
                <p:cNvPr id="32" name="직사각형 31"/>
                <p:cNvSpPr/>
                <p:nvPr/>
              </p:nvSpPr>
              <p:spPr>
                <a:xfrm>
                  <a:off x="4648396" y="1520788"/>
                  <a:ext cx="1296144" cy="10801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오각형 38"/>
                <p:cNvSpPr/>
                <p:nvPr/>
              </p:nvSpPr>
              <p:spPr>
                <a:xfrm>
                  <a:off x="4749826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오각형 128"/>
                <p:cNvSpPr/>
                <p:nvPr/>
              </p:nvSpPr>
              <p:spPr>
                <a:xfrm>
                  <a:off x="4753641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20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실업률</a:t>
                  </a:r>
                  <a:endParaRPr lang="ko-KR" altLang="en-US" dirty="0"/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4687166" y="1969676"/>
                  <a:ext cx="10166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bg1"/>
                      </a:solidFill>
                    </a:rPr>
                    <a:t>3.4%</a:t>
                  </a:r>
                  <a:endParaRPr lang="ko-KR" alt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4625616" y="1844824"/>
                  <a:ext cx="143180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취업자수 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(5,124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천명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)</a:t>
                  </a:r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8" name="TextBox 127"/>
              <p:cNvSpPr txBox="1"/>
              <p:nvPr/>
            </p:nvSpPr>
            <p:spPr>
              <a:xfrm>
                <a:off x="4729193" y="2396555"/>
                <a:ext cx="61747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2013.10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581525" y="2390691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6031210" y="1520788"/>
            <a:ext cx="2866059" cy="2124236"/>
            <a:chOff x="6031210" y="1520788"/>
            <a:chExt cx="2866059" cy="2124236"/>
          </a:xfrm>
        </p:grpSpPr>
        <p:grpSp>
          <p:nvGrpSpPr>
            <p:cNvPr id="7" name="그룹 55"/>
            <p:cNvGrpSpPr/>
            <p:nvPr/>
          </p:nvGrpSpPr>
          <p:grpSpPr>
            <a:xfrm>
              <a:off x="6079780" y="1520788"/>
              <a:ext cx="2817489" cy="2124236"/>
              <a:chOff x="6079780" y="1520788"/>
              <a:chExt cx="2817489" cy="2124236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079780" y="15207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오각형 46"/>
              <p:cNvSpPr/>
              <p:nvPr/>
            </p:nvSpPr>
            <p:spPr>
              <a:xfrm>
                <a:off x="6223796" y="1628800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서울인구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2805" y="2636912"/>
                <a:ext cx="742734" cy="742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6196092" y="3368025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2013.09.30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156176" y="1844824"/>
                <a:ext cx="227177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외국인 등록인구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(2.4%, 245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천명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 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588224" y="2011487"/>
                <a:ext cx="2286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10,413</a:t>
                </a:r>
                <a:r>
                  <a:rPr lang="ko-KR" altLang="en-US" sz="3200" b="1" dirty="0" smtClean="0">
                    <a:solidFill>
                      <a:schemeClr val="bg1"/>
                    </a:solidFill>
                  </a:rPr>
                  <a:t>천명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7178549" y="2770475"/>
                <a:ext cx="17139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청소년 인구비중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 (12.6%)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7183338" y="2996952"/>
                <a:ext cx="17139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어르신 인구비중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 (11.1%)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6031210" y="3370228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285428" y="1520788"/>
            <a:ext cx="2871640" cy="2124236"/>
            <a:chOff x="285428" y="1520788"/>
            <a:chExt cx="2871640" cy="2124236"/>
          </a:xfrm>
        </p:grpSpPr>
        <p:grpSp>
          <p:nvGrpSpPr>
            <p:cNvPr id="11" name="그룹 12"/>
            <p:cNvGrpSpPr/>
            <p:nvPr/>
          </p:nvGrpSpPr>
          <p:grpSpPr>
            <a:xfrm>
              <a:off x="323528" y="1520788"/>
              <a:ext cx="2833540" cy="2124236"/>
              <a:chOff x="323528" y="1520788"/>
              <a:chExt cx="2833540" cy="2124236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323528" y="15207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오각형 3"/>
              <p:cNvSpPr/>
              <p:nvPr/>
            </p:nvSpPr>
            <p:spPr>
              <a:xfrm>
                <a:off x="463156" y="1628800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채무현황</a:t>
                </a:r>
                <a:endParaRPr lang="ko-KR" altLang="en-US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28303" y="3368025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2013.11.11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95536" y="1844824"/>
                <a:ext cx="157927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목표달성 비율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(21.9%)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27584" y="2011487"/>
                <a:ext cx="23294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18</a:t>
                </a:r>
                <a:r>
                  <a:rPr lang="ko-KR" altLang="en-US" sz="3600" b="1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4</a:t>
                </a:r>
                <a:r>
                  <a:rPr lang="ko-KR" altLang="en-US" sz="3600" b="1" dirty="0" smtClean="0">
                    <a:solidFill>
                      <a:schemeClr val="bg1"/>
                    </a:solidFill>
                  </a:rPr>
                  <a:t>천억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544928" y="2770475"/>
                <a:ext cx="129394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서울시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8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천억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547664" y="2996952"/>
                <a:ext cx="15504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투자기관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(15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7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천억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932" y="2638617"/>
                <a:ext cx="870151" cy="739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6" name="TextBox 145"/>
            <p:cNvSpPr txBox="1"/>
            <p:nvPr/>
          </p:nvSpPr>
          <p:spPr>
            <a:xfrm>
              <a:off x="285428" y="3360703"/>
              <a:ext cx="216024" cy="276999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accent6"/>
                  </a:solidFill>
                </a:rPr>
                <a:t>D</a:t>
              </a:r>
              <a:endParaRPr lang="ko-KR" altLang="en-US" sz="12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3188990" y="4140288"/>
            <a:ext cx="2856627" cy="2097024"/>
            <a:chOff x="3188990" y="4140288"/>
            <a:chExt cx="2856627" cy="2097024"/>
          </a:xfrm>
        </p:grpSpPr>
        <p:sp>
          <p:nvSpPr>
            <p:cNvPr id="28" name="직사각형 27"/>
            <p:cNvSpPr/>
            <p:nvPr/>
          </p:nvSpPr>
          <p:spPr>
            <a:xfrm>
              <a:off x="3203848" y="4140288"/>
              <a:ext cx="2740691" cy="209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3309666" y="4293096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오각형 103"/>
            <p:cNvSpPr/>
            <p:nvPr/>
          </p:nvSpPr>
          <p:spPr>
            <a:xfrm>
              <a:off x="3344895" y="4289951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 smtClean="0">
                  <a:solidFill>
                    <a:schemeClr val="accent1">
                      <a:lumMod val="50000"/>
                    </a:schemeClr>
                  </a:solidFill>
                </a:rPr>
                <a:t>서울복지수준 </a:t>
              </a:r>
              <a:r>
                <a:rPr lang="ko-KR" altLang="en-US" sz="1200" b="1" dirty="0" err="1" smtClean="0">
                  <a:solidFill>
                    <a:schemeClr val="accent1">
                      <a:lumMod val="50000"/>
                    </a:schemeClr>
                  </a:solidFill>
                </a:rPr>
                <a:t>달성률</a:t>
              </a:r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277275" y="4505975"/>
              <a:ext cx="202811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인구대비 장애인 비중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(3.9%)</a:t>
              </a:r>
              <a:endParaRPr lang="en-US" altLang="ko-KR" sz="1050" dirty="0">
                <a:solidFill>
                  <a:schemeClr val="bg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709323" y="4644063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schemeClr val="bg1"/>
                  </a:solidFill>
                </a:rPr>
                <a:t>80.9%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309492" y="5532090"/>
              <a:ext cx="17235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소득대비 임대료비중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(88.9%)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363397" y="5949280"/>
              <a:ext cx="9316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2013.09.30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47864" y="5373216"/>
              <a:ext cx="936104" cy="50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8" name="TextBox 157"/>
            <p:cNvSpPr txBox="1"/>
            <p:nvPr/>
          </p:nvSpPr>
          <p:spPr>
            <a:xfrm>
              <a:off x="4309492" y="5329783"/>
              <a:ext cx="14927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기초보장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수급률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 (42.5%)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4322068" y="5934328"/>
              <a:ext cx="17235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의료서비스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미충족률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 (22.3%)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4315103" y="5734303"/>
              <a:ext cx="168507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방가 후 아동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돌봄률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(98.1%)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188990" y="5951319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79" name="그룹 178"/>
          <p:cNvGrpSpPr/>
          <p:nvPr/>
        </p:nvGrpSpPr>
        <p:grpSpPr>
          <a:xfrm>
            <a:off x="6055705" y="3753036"/>
            <a:ext cx="2764767" cy="1296144"/>
            <a:chOff x="6055705" y="3753036"/>
            <a:chExt cx="2764767" cy="1296144"/>
          </a:xfrm>
        </p:grpSpPr>
        <p:grpSp>
          <p:nvGrpSpPr>
            <p:cNvPr id="14" name="그룹 54"/>
            <p:cNvGrpSpPr/>
            <p:nvPr/>
          </p:nvGrpSpPr>
          <p:grpSpPr>
            <a:xfrm>
              <a:off x="6079780" y="3753036"/>
              <a:ext cx="2740692" cy="1296144"/>
              <a:chOff x="6079780" y="3753036"/>
              <a:chExt cx="2740692" cy="1296144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6079780" y="3753036"/>
                <a:ext cx="2740692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오각형 47"/>
              <p:cNvSpPr/>
              <p:nvPr/>
            </p:nvSpPr>
            <p:spPr>
              <a:xfrm>
                <a:off x="6223796" y="3861048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오각형 119"/>
              <p:cNvSpPr/>
              <p:nvPr/>
            </p:nvSpPr>
            <p:spPr>
              <a:xfrm>
                <a:off x="6236266" y="3861132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시민 정책제안 </a:t>
                </a:r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채택률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7179566" y="4320629"/>
                <a:ext cx="1136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1.4%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146439" y="4077156"/>
                <a:ext cx="18389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 정책제안 반영건수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(22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3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1923" y="4293096"/>
                <a:ext cx="565390" cy="54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" name="TextBox 123"/>
              <p:cNvSpPr txBox="1"/>
              <p:nvPr/>
            </p:nvSpPr>
            <p:spPr>
              <a:xfrm>
                <a:off x="6232623" y="4788593"/>
                <a:ext cx="7873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2013.09.23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6055705" y="4797152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323528" y="5193196"/>
            <a:ext cx="1311149" cy="1102319"/>
            <a:chOff x="323528" y="5193196"/>
            <a:chExt cx="1311149" cy="1102319"/>
          </a:xfrm>
        </p:grpSpPr>
        <p:grpSp>
          <p:nvGrpSpPr>
            <p:cNvPr id="18" name="그룹 13"/>
            <p:cNvGrpSpPr/>
            <p:nvPr/>
          </p:nvGrpSpPr>
          <p:grpSpPr>
            <a:xfrm>
              <a:off x="335131" y="5193196"/>
              <a:ext cx="1299546" cy="1080120"/>
              <a:chOff x="335131" y="5193196"/>
              <a:chExt cx="1299546" cy="108012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38533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오각형 41"/>
              <p:cNvSpPr/>
              <p:nvPr/>
            </p:nvSpPr>
            <p:spPr>
              <a:xfrm>
                <a:off x="467544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오각형 135"/>
              <p:cNvSpPr/>
              <p:nvPr/>
            </p:nvSpPr>
            <p:spPr>
              <a:xfrm>
                <a:off x="463156" y="530074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합계출산율</a:t>
                </a:r>
                <a:endParaRPr lang="ko-KR" altLang="en-US" sz="1100" dirty="0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396681" y="5641624"/>
                <a:ext cx="1111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1.059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35131" y="5516772"/>
                <a:ext cx="124906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출생아수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(9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만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4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천명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323528" y="6064683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C00000"/>
                  </a:solidFill>
                </a:rPr>
                <a:t>Y</a:t>
              </a:r>
              <a:endParaRPr lang="ko-KR" altLang="en-US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00446" y="6056124"/>
              <a:ext cx="4475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1735479" y="5193196"/>
            <a:ext cx="1370995" cy="1116124"/>
            <a:chOff x="1735479" y="5193196"/>
            <a:chExt cx="1370995" cy="1116124"/>
          </a:xfrm>
        </p:grpSpPr>
        <p:grpSp>
          <p:nvGrpSpPr>
            <p:cNvPr id="17" name="그룹 14"/>
            <p:cNvGrpSpPr/>
            <p:nvPr/>
          </p:nvGrpSpPr>
          <p:grpSpPr>
            <a:xfrm>
              <a:off x="1748410" y="5193196"/>
              <a:ext cx="1358064" cy="1080120"/>
              <a:chOff x="1748410" y="5193196"/>
              <a:chExt cx="1358064" cy="108012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768076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오각형 42"/>
              <p:cNvSpPr/>
              <p:nvPr/>
            </p:nvSpPr>
            <p:spPr>
              <a:xfrm>
                <a:off x="1869506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오각형 132"/>
              <p:cNvSpPr/>
              <p:nvPr/>
            </p:nvSpPr>
            <p:spPr>
              <a:xfrm>
                <a:off x="1835696" y="5300748"/>
                <a:ext cx="1224136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5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주택전세가격지수</a:t>
                </a:r>
                <a:endParaRPr lang="ko-KR" altLang="en-US" sz="950" dirty="0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1809960" y="5641624"/>
                <a:ext cx="1111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104.5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1748410" y="5516772"/>
                <a:ext cx="135806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아파트지수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(105.8)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1735479" y="6078488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912397" y="6069929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3203848" y="2720556"/>
            <a:ext cx="2740692" cy="1323480"/>
            <a:chOff x="3203848" y="2720556"/>
            <a:chExt cx="2740692" cy="1323480"/>
          </a:xfrm>
        </p:grpSpPr>
        <p:grpSp>
          <p:nvGrpSpPr>
            <p:cNvPr id="12" name="그룹 17"/>
            <p:cNvGrpSpPr/>
            <p:nvPr/>
          </p:nvGrpSpPr>
          <p:grpSpPr>
            <a:xfrm>
              <a:off x="3203848" y="2720556"/>
              <a:ext cx="2740692" cy="1323480"/>
              <a:chOff x="3203848" y="2720556"/>
              <a:chExt cx="2740692" cy="132348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3203848" y="2720556"/>
                <a:ext cx="2740692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오각형 43"/>
              <p:cNvSpPr/>
              <p:nvPr/>
            </p:nvSpPr>
            <p:spPr>
              <a:xfrm>
                <a:off x="3309666" y="2852936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에너지절감 실적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049672" y="3212976"/>
                <a:ext cx="1518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98.9%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219839" y="3068960"/>
                <a:ext cx="18485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err="1" smtClean="0">
                    <a:solidFill>
                      <a:schemeClr val="bg1"/>
                    </a:solidFill>
                  </a:rPr>
                  <a:t>신재생에너지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 생산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(56.3%)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3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5323" y="3284900"/>
                <a:ext cx="565390" cy="54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3352303" y="3797815"/>
                <a:ext cx="8611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2013.09.23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3203848" y="3789040"/>
              <a:ext cx="216024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800080"/>
                  </a:solidFill>
                </a:rPr>
                <a:t>w</a:t>
              </a:r>
              <a:endParaRPr lang="ko-KR" altLang="en-US" sz="1000" b="1" dirty="0">
                <a:solidFill>
                  <a:srgbClr val="800080"/>
                </a:solidFill>
              </a:endParaRPr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323528" y="4797152"/>
            <a:ext cx="216024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800080"/>
                </a:solidFill>
              </a:rPr>
              <a:t>w</a:t>
            </a:r>
            <a:endParaRPr lang="ko-KR" altLang="en-US" sz="1000" b="1" dirty="0">
              <a:solidFill>
                <a:srgbClr val="800080"/>
              </a:solidFill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6091677" y="5193196"/>
            <a:ext cx="1370888" cy="1093610"/>
            <a:chOff x="6091677" y="5193196"/>
            <a:chExt cx="1370888" cy="1093610"/>
          </a:xfrm>
        </p:grpSpPr>
        <p:grpSp>
          <p:nvGrpSpPr>
            <p:cNvPr id="21" name="그룹 52"/>
            <p:cNvGrpSpPr/>
            <p:nvPr/>
          </p:nvGrpSpPr>
          <p:grpSpPr>
            <a:xfrm>
              <a:off x="6091677" y="5193196"/>
              <a:ext cx="1370888" cy="1080120"/>
              <a:chOff x="6091677" y="5193196"/>
              <a:chExt cx="1370888" cy="1080120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6094785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오각형 146"/>
              <p:cNvSpPr/>
              <p:nvPr/>
            </p:nvSpPr>
            <p:spPr>
              <a:xfrm>
                <a:off x="6224090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오각형 151"/>
              <p:cNvSpPr/>
              <p:nvPr/>
            </p:nvSpPr>
            <p:spPr>
              <a:xfrm>
                <a:off x="6156176" y="5301208"/>
                <a:ext cx="115212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5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소비자물가 </a:t>
                </a:r>
                <a:endParaRPr lang="ko-KR" altLang="en-US" sz="950" dirty="0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6153227" y="5641624"/>
                <a:ext cx="10166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0.2%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6091677" y="5516772"/>
                <a:ext cx="1370888" cy="2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50" dirty="0" err="1" smtClean="0">
                    <a:solidFill>
                      <a:schemeClr val="bg1"/>
                    </a:solidFill>
                  </a:rPr>
                  <a:t>소비자물지수</a:t>
                </a:r>
                <a:r>
                  <a:rPr lang="ko-KR" altLang="en-US" sz="95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50" dirty="0" smtClean="0">
                    <a:solidFill>
                      <a:schemeClr val="bg1"/>
                    </a:solidFill>
                  </a:rPr>
                  <a:t>(108.2)</a:t>
                </a:r>
                <a:endParaRPr lang="en-US" altLang="ko-KR" sz="9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6097147" y="6055974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274065" y="6047415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7504956" y="5193196"/>
            <a:ext cx="1358064" cy="1111028"/>
            <a:chOff x="7504956" y="5193196"/>
            <a:chExt cx="1358064" cy="1111028"/>
          </a:xfrm>
        </p:grpSpPr>
        <p:grpSp>
          <p:nvGrpSpPr>
            <p:cNvPr id="180" name="그룹 179"/>
            <p:cNvGrpSpPr/>
            <p:nvPr/>
          </p:nvGrpSpPr>
          <p:grpSpPr>
            <a:xfrm>
              <a:off x="7504956" y="5193196"/>
              <a:ext cx="1358064" cy="1111028"/>
              <a:chOff x="7504956" y="5193196"/>
              <a:chExt cx="1358064" cy="1111028"/>
            </a:xfrm>
          </p:grpSpPr>
          <p:grpSp>
            <p:nvGrpSpPr>
              <p:cNvPr id="19" name="그룹 53"/>
              <p:cNvGrpSpPr/>
              <p:nvPr/>
            </p:nvGrpSpPr>
            <p:grpSpPr>
              <a:xfrm>
                <a:off x="7504956" y="5193196"/>
                <a:ext cx="1358064" cy="1080120"/>
                <a:chOff x="7504956" y="5193196"/>
                <a:chExt cx="1358064" cy="1080120"/>
              </a:xfrm>
            </p:grpSpPr>
            <p:sp>
              <p:nvSpPr>
                <p:cNvPr id="36" name="직사각형 35"/>
                <p:cNvSpPr/>
                <p:nvPr/>
              </p:nvSpPr>
              <p:spPr>
                <a:xfrm>
                  <a:off x="7524328" y="5193196"/>
                  <a:ext cx="1296144" cy="10801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오각형 147"/>
                <p:cNvSpPr/>
                <p:nvPr/>
              </p:nvSpPr>
              <p:spPr>
                <a:xfrm>
                  <a:off x="7626052" y="5301208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오각형 148"/>
                <p:cNvSpPr/>
                <p:nvPr/>
              </p:nvSpPr>
              <p:spPr>
                <a:xfrm>
                  <a:off x="7632980" y="5309457"/>
                  <a:ext cx="1115483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제조업생산지수</a:t>
                  </a:r>
                  <a:endParaRPr lang="ko-KR" altLang="en-US" sz="950" dirty="0"/>
                </a:p>
              </p:txBody>
            </p:sp>
            <p:sp>
              <p:nvSpPr>
                <p:cNvPr id="150" name="TextBox 149"/>
                <p:cNvSpPr txBox="1"/>
                <p:nvPr/>
              </p:nvSpPr>
              <p:spPr>
                <a:xfrm>
                  <a:off x="7566506" y="5641624"/>
                  <a:ext cx="10166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bg1"/>
                      </a:solidFill>
                    </a:rPr>
                    <a:t>7.5%</a:t>
                  </a:r>
                  <a:endParaRPr lang="ko-KR" alt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7504956" y="5516772"/>
                  <a:ext cx="13580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산업생산지수 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(87.7)</a:t>
                  </a:r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3" name="TextBox 172"/>
              <p:cNvSpPr txBox="1"/>
              <p:nvPr/>
            </p:nvSpPr>
            <p:spPr>
              <a:xfrm>
                <a:off x="7524328" y="6073392"/>
                <a:ext cx="216024" cy="23083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M</a:t>
                </a:r>
                <a:endParaRPr lang="ko-KR" altLang="en-US" sz="9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74" name="TextBox 173"/>
            <p:cNvSpPr txBox="1"/>
            <p:nvPr/>
          </p:nvSpPr>
          <p:spPr>
            <a:xfrm>
              <a:off x="7701246" y="6064833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323528" y="6425718"/>
            <a:ext cx="72008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News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115616" y="6425718"/>
            <a:ext cx="7704856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8250" y="6462214"/>
            <a:ext cx="141164" cy="1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" name="TextBox 138"/>
          <p:cNvSpPr txBox="1"/>
          <p:nvPr/>
        </p:nvSpPr>
        <p:spPr>
          <a:xfrm>
            <a:off x="1115616" y="6423139"/>
            <a:ext cx="777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dirty="0" smtClean="0">
                <a:solidFill>
                  <a:schemeClr val="bg1"/>
                </a:solidFill>
              </a:rPr>
              <a:t>10</a:t>
            </a:r>
            <a:r>
              <a:rPr lang="ko-KR" altLang="en-US" sz="950" dirty="0" smtClean="0">
                <a:solidFill>
                  <a:schemeClr val="bg1"/>
                </a:solidFill>
              </a:rPr>
              <a:t>월 광공업생산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전월비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2.1% </a:t>
            </a:r>
            <a:r>
              <a:rPr lang="ko-KR" altLang="en-US" sz="950" dirty="0" smtClean="0">
                <a:solidFill>
                  <a:schemeClr val="bg1"/>
                </a:solidFill>
              </a:rPr>
              <a:t>↓ </a:t>
            </a:r>
            <a:r>
              <a:rPr lang="en-US" altLang="ko-KR" sz="950" dirty="0" smtClean="0">
                <a:solidFill>
                  <a:schemeClr val="bg1"/>
                </a:solidFill>
              </a:rPr>
              <a:t>… “</a:t>
            </a:r>
            <a:r>
              <a:rPr lang="ko-KR" altLang="en-US" sz="950" dirty="0" smtClean="0">
                <a:solidFill>
                  <a:schemeClr val="bg1"/>
                </a:solidFill>
              </a:rPr>
              <a:t>내달부터 개선 예상</a:t>
            </a:r>
            <a:r>
              <a:rPr lang="en-US" altLang="ko-KR" sz="950" dirty="0" smtClean="0">
                <a:solidFill>
                  <a:schemeClr val="bg1"/>
                </a:solidFill>
              </a:rPr>
              <a:t>”  /  10</a:t>
            </a:r>
            <a:r>
              <a:rPr lang="ko-KR" altLang="en-US" sz="950" dirty="0" smtClean="0">
                <a:solidFill>
                  <a:schemeClr val="bg1"/>
                </a:solidFill>
              </a:rPr>
              <a:t>월 물가 전년比 </a:t>
            </a:r>
            <a:r>
              <a:rPr lang="en-US" altLang="ko-KR" sz="950" dirty="0" smtClean="0">
                <a:solidFill>
                  <a:schemeClr val="bg1"/>
                </a:solidFill>
              </a:rPr>
              <a:t>0.7% </a:t>
            </a:r>
            <a:r>
              <a:rPr lang="ko-KR" altLang="en-US" sz="950" dirty="0" smtClean="0">
                <a:solidFill>
                  <a:schemeClr val="bg1"/>
                </a:solidFill>
              </a:rPr>
              <a:t>상승 </a:t>
            </a:r>
            <a:r>
              <a:rPr lang="en-US" altLang="ko-KR" sz="950" dirty="0" smtClean="0">
                <a:solidFill>
                  <a:schemeClr val="bg1"/>
                </a:solidFill>
              </a:rPr>
              <a:t>..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전월比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0.3% </a:t>
            </a:r>
            <a:r>
              <a:rPr lang="ko-KR" altLang="en-US" sz="950" dirty="0" smtClean="0">
                <a:solidFill>
                  <a:schemeClr val="bg1"/>
                </a:solidFill>
              </a:rPr>
              <a:t>하락</a:t>
            </a:r>
            <a:r>
              <a:rPr lang="en-US" altLang="ko-KR" sz="950" dirty="0" smtClean="0">
                <a:solidFill>
                  <a:schemeClr val="bg1"/>
                </a:solidFill>
              </a:rPr>
              <a:t>, </a:t>
            </a:r>
            <a:r>
              <a:rPr lang="ko-KR" altLang="en-US" sz="950" dirty="0" smtClean="0">
                <a:solidFill>
                  <a:schemeClr val="bg1"/>
                </a:solidFill>
              </a:rPr>
              <a:t>서울시민 생활상 발표 </a:t>
            </a:r>
            <a:r>
              <a:rPr lang="en-US" altLang="ko-KR" sz="950" dirty="0" smtClean="0">
                <a:solidFill>
                  <a:schemeClr val="bg1"/>
                </a:solidFill>
              </a:rPr>
              <a:t> </a:t>
            </a:r>
            <a:endParaRPr lang="ko-KR" altLang="en-US" sz="950" dirty="0"/>
          </a:p>
        </p:txBody>
      </p:sp>
    </p:spTree>
    <p:extLst>
      <p:ext uri="{BB962C8B-B14F-4D97-AF65-F5344CB8AC3E}">
        <p14:creationId xmlns="" xmlns:p14="http://schemas.microsoft.com/office/powerpoint/2010/main" val="275180243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3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2" name="TextBox 25"/>
          <p:cNvSpPr txBox="1">
            <a:spLocks noChangeArrowheads="1"/>
          </p:cNvSpPr>
          <p:nvPr/>
        </p:nvSpPr>
        <p:spPr bwMode="gray">
          <a:xfrm>
            <a:off x="385396" y="287223"/>
            <a:ext cx="1339871" cy="36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ctr" latinLnBrk="0" hangingPunct="1">
              <a:spcBef>
                <a:spcPct val="50000"/>
              </a:spcBef>
            </a:pPr>
            <a:r>
              <a:rPr lang="ko-KR" altLang="en-US" dirty="0">
                <a:solidFill>
                  <a:schemeClr val="bg1"/>
                </a:solidFill>
                <a:ea typeface="맑은 고딕" pitchFamily="50" charset="-127"/>
              </a:rPr>
              <a:t>▶ </a:t>
            </a:r>
            <a:r>
              <a:rPr lang="ko-KR" altLang="en-US" sz="1800" dirty="0" smtClean="0">
                <a:solidFill>
                  <a:schemeClr val="bg1"/>
                </a:solidFill>
                <a:ea typeface="맑은 고딕" pitchFamily="50" charset="-127"/>
              </a:rPr>
              <a:t>시정현황</a:t>
            </a:r>
            <a:endParaRPr lang="ko-KR" altLang="en-US" sz="18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85397" y="692696"/>
            <a:ext cx="840691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46378" y="980728"/>
            <a:ext cx="2785462" cy="381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Seoul Statistics</a:t>
            </a:r>
            <a:endParaRPr lang="ko-KR" altLang="en-US" sz="1600" dirty="0"/>
          </a:p>
        </p:txBody>
      </p:sp>
      <p:sp>
        <p:nvSpPr>
          <p:cNvPr id="3" name="이등변 삼각형 2"/>
          <p:cNvSpPr/>
          <p:nvPr/>
        </p:nvSpPr>
        <p:spPr>
          <a:xfrm flipV="1">
            <a:off x="2843808" y="1087900"/>
            <a:ext cx="216024" cy="19069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59"/>
          <p:cNvGrpSpPr/>
          <p:nvPr/>
        </p:nvGrpSpPr>
        <p:grpSpPr>
          <a:xfrm>
            <a:off x="6094785" y="980728"/>
            <a:ext cx="2725686" cy="381384"/>
            <a:chOff x="6094785" y="980728"/>
            <a:chExt cx="2725686" cy="381384"/>
          </a:xfrm>
        </p:grpSpPr>
        <p:sp>
          <p:nvSpPr>
            <p:cNvPr id="51" name="직사각형 50"/>
            <p:cNvSpPr/>
            <p:nvPr/>
          </p:nvSpPr>
          <p:spPr>
            <a:xfrm>
              <a:off x="6094785" y="980728"/>
              <a:ext cx="2725686" cy="3813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Search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344580" y="1031392"/>
              <a:ext cx="403884" cy="284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flipV="1">
              <a:off x="8417346" y="1101406"/>
              <a:ext cx="259110" cy="1543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11"/>
          <p:cNvGrpSpPr/>
          <p:nvPr/>
        </p:nvGrpSpPr>
        <p:grpSpPr>
          <a:xfrm>
            <a:off x="323528" y="3753036"/>
            <a:ext cx="2740692" cy="1297167"/>
            <a:chOff x="323528" y="3753036"/>
            <a:chExt cx="2740692" cy="1297167"/>
          </a:xfrm>
        </p:grpSpPr>
        <p:sp>
          <p:nvSpPr>
            <p:cNvPr id="20" name="직사각형 19"/>
            <p:cNvSpPr/>
            <p:nvPr/>
          </p:nvSpPr>
          <p:spPr>
            <a:xfrm>
              <a:off x="323528" y="375303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오각형 39"/>
            <p:cNvSpPr/>
            <p:nvPr/>
          </p:nvSpPr>
          <p:spPr>
            <a:xfrm>
              <a:off x="463156" y="3861048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오각형 114"/>
            <p:cNvSpPr/>
            <p:nvPr/>
          </p:nvSpPr>
          <p:spPr>
            <a:xfrm>
              <a:off x="480739" y="3861132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어르신</a:t>
              </a:r>
              <a:r>
                <a:rPr lang="en-US" altLang="ko-KR" sz="1200" b="1" dirty="0" smtClean="0">
                  <a:solidFill>
                    <a:srgbClr val="4F81BD">
                      <a:lumMod val="50000"/>
                    </a:srgbClr>
                  </a:solidFill>
                </a:rPr>
                <a:t>(</a:t>
              </a:r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고령자</a:t>
              </a:r>
              <a:r>
                <a:rPr lang="en-US" altLang="ko-KR" sz="1200" b="1" dirty="0" smtClean="0">
                  <a:solidFill>
                    <a:srgbClr val="4F81BD">
                      <a:lumMod val="50000"/>
                    </a:srgbClr>
                  </a:solidFill>
                </a:rPr>
                <a:t>)</a:t>
              </a:r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 비율</a:t>
              </a:r>
              <a:endParaRPr lang="ko-KR" altLang="en-US" sz="1200" b="1" dirty="0">
                <a:solidFill>
                  <a:srgbClr val="4F81BD">
                    <a:lumMod val="50000"/>
                  </a:srgbClr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20745" y="4221172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</a:rPr>
                <a:t>11.1%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0912" y="4077156"/>
              <a:ext cx="167866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고령자수 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(1,155,660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명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)</a:t>
              </a:r>
              <a:endParaRPr lang="en-US" altLang="ko-KR" sz="1050" dirty="0">
                <a:solidFill>
                  <a:schemeClr val="bg1"/>
                </a:solidFill>
              </a:endParaRPr>
            </a:p>
          </p:txBody>
        </p:sp>
        <p:pic>
          <p:nvPicPr>
            <p:cNvPr id="1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96" y="4293096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TextBox 118"/>
            <p:cNvSpPr txBox="1"/>
            <p:nvPr/>
          </p:nvSpPr>
          <p:spPr>
            <a:xfrm>
              <a:off x="481727" y="4788593"/>
              <a:ext cx="9316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2013.09.30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892480" y="3109187"/>
            <a:ext cx="251520" cy="11839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MENU</a:t>
            </a:r>
            <a:endParaRPr lang="ko-KR" altLang="en-US" sz="1600" dirty="0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grpSp>
        <p:nvGrpSpPr>
          <p:cNvPr id="12" name="그룹 143"/>
          <p:cNvGrpSpPr/>
          <p:nvPr/>
        </p:nvGrpSpPr>
        <p:grpSpPr>
          <a:xfrm>
            <a:off x="3151504" y="1530313"/>
            <a:ext cx="1475893" cy="1106599"/>
            <a:chOff x="4581525" y="1520788"/>
            <a:chExt cx="1475893" cy="1106599"/>
          </a:xfrm>
        </p:grpSpPr>
        <p:grpSp>
          <p:nvGrpSpPr>
            <p:cNvPr id="13" name="그룹 142"/>
            <p:cNvGrpSpPr/>
            <p:nvPr/>
          </p:nvGrpSpPr>
          <p:grpSpPr>
            <a:xfrm>
              <a:off x="4625616" y="1520788"/>
              <a:ext cx="1431802" cy="1106599"/>
              <a:chOff x="4625616" y="1520788"/>
              <a:chExt cx="1431802" cy="1106599"/>
            </a:xfrm>
          </p:grpSpPr>
          <p:grpSp>
            <p:nvGrpSpPr>
              <p:cNvPr id="14" name="그룹 61"/>
              <p:cNvGrpSpPr/>
              <p:nvPr/>
            </p:nvGrpSpPr>
            <p:grpSpPr>
              <a:xfrm>
                <a:off x="4625616" y="1520788"/>
                <a:ext cx="1431802" cy="1080120"/>
                <a:chOff x="4625616" y="1520788"/>
                <a:chExt cx="1431802" cy="1080120"/>
              </a:xfrm>
            </p:grpSpPr>
            <p:sp>
              <p:nvSpPr>
                <p:cNvPr id="32" name="직사각형 31"/>
                <p:cNvSpPr/>
                <p:nvPr/>
              </p:nvSpPr>
              <p:spPr>
                <a:xfrm>
                  <a:off x="4648396" y="1520788"/>
                  <a:ext cx="1296144" cy="10801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오각형 38"/>
                <p:cNvSpPr/>
                <p:nvPr/>
              </p:nvSpPr>
              <p:spPr>
                <a:xfrm>
                  <a:off x="4749826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오각형 128"/>
                <p:cNvSpPr/>
                <p:nvPr/>
              </p:nvSpPr>
              <p:spPr>
                <a:xfrm>
                  <a:off x="4753641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20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실업률</a:t>
                  </a:r>
                  <a:endParaRPr lang="ko-KR" altLang="en-US" dirty="0"/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4687166" y="1969676"/>
                  <a:ext cx="10166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bg1"/>
                      </a:solidFill>
                    </a:rPr>
                    <a:t>3.4%</a:t>
                  </a:r>
                  <a:endParaRPr lang="ko-KR" alt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4625616" y="1844824"/>
                  <a:ext cx="143180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취업자수 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(5,124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천명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)</a:t>
                  </a:r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8" name="TextBox 127"/>
              <p:cNvSpPr txBox="1"/>
              <p:nvPr/>
            </p:nvSpPr>
            <p:spPr>
              <a:xfrm>
                <a:off x="4729193" y="2396555"/>
                <a:ext cx="61747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2013.10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581525" y="2390691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5" name="그룹 155"/>
          <p:cNvGrpSpPr/>
          <p:nvPr/>
        </p:nvGrpSpPr>
        <p:grpSpPr>
          <a:xfrm>
            <a:off x="297496" y="1520788"/>
            <a:ext cx="2845963" cy="2124236"/>
            <a:chOff x="6031210" y="1520788"/>
            <a:chExt cx="2845963" cy="2124236"/>
          </a:xfrm>
        </p:grpSpPr>
        <p:grpSp>
          <p:nvGrpSpPr>
            <p:cNvPr id="16" name="그룹 55"/>
            <p:cNvGrpSpPr/>
            <p:nvPr/>
          </p:nvGrpSpPr>
          <p:grpSpPr>
            <a:xfrm>
              <a:off x="6079780" y="1520788"/>
              <a:ext cx="2797393" cy="2124236"/>
              <a:chOff x="6079780" y="1520788"/>
              <a:chExt cx="2797393" cy="2124236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6079780" y="15207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오각형 46"/>
              <p:cNvSpPr/>
              <p:nvPr/>
            </p:nvSpPr>
            <p:spPr>
              <a:xfrm>
                <a:off x="6223796" y="1628800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서울인구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6333" y="2568088"/>
                <a:ext cx="742734" cy="742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6196092" y="3368025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2013.09.30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156176" y="1844824"/>
                <a:ext cx="202170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여성인구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(50.6%, 5,274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천명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 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588224" y="2011487"/>
                <a:ext cx="2286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10,413</a:t>
                </a:r>
                <a:r>
                  <a:rPr lang="ko-KR" altLang="en-US" sz="3200" b="1" dirty="0" smtClean="0">
                    <a:solidFill>
                      <a:schemeClr val="bg1"/>
                    </a:solidFill>
                  </a:rPr>
                  <a:t>천명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6991741" y="2770475"/>
                <a:ext cx="188064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송파구 최다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(6.5%, 67</a:t>
                </a:r>
                <a:r>
                  <a:rPr lang="ko-KR" altLang="en-US" sz="1050" dirty="0" err="1" smtClean="0">
                    <a:solidFill>
                      <a:schemeClr val="bg1"/>
                    </a:solidFill>
                  </a:rPr>
                  <a:t>만명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6996530" y="2996952"/>
                <a:ext cx="188064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중   구 최소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(1.3%, 14</a:t>
                </a:r>
                <a:r>
                  <a:rPr lang="ko-KR" altLang="en-US" sz="1050" dirty="0" err="1" smtClean="0">
                    <a:solidFill>
                      <a:schemeClr val="bg1"/>
                    </a:solidFill>
                  </a:rPr>
                  <a:t>만명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6031210" y="3370228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178"/>
          <p:cNvGrpSpPr/>
          <p:nvPr/>
        </p:nvGrpSpPr>
        <p:grpSpPr>
          <a:xfrm>
            <a:off x="6055705" y="3753036"/>
            <a:ext cx="2764767" cy="1296144"/>
            <a:chOff x="6055705" y="3753036"/>
            <a:chExt cx="2764767" cy="1296144"/>
          </a:xfrm>
        </p:grpSpPr>
        <p:grpSp>
          <p:nvGrpSpPr>
            <p:cNvPr id="22" name="그룹 54"/>
            <p:cNvGrpSpPr/>
            <p:nvPr/>
          </p:nvGrpSpPr>
          <p:grpSpPr>
            <a:xfrm>
              <a:off x="6079780" y="3753036"/>
              <a:ext cx="2740692" cy="1296144"/>
              <a:chOff x="6079780" y="3753036"/>
              <a:chExt cx="2740692" cy="1296144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6079780" y="3753036"/>
                <a:ext cx="2740692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오각형 47"/>
              <p:cNvSpPr/>
              <p:nvPr/>
            </p:nvSpPr>
            <p:spPr>
              <a:xfrm>
                <a:off x="6223796" y="3861048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오각형 119"/>
              <p:cNvSpPr/>
              <p:nvPr/>
            </p:nvSpPr>
            <p:spPr>
              <a:xfrm>
                <a:off x="6236266" y="3861132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교통안전지수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7179566" y="4320629"/>
                <a:ext cx="13692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78.3%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146439" y="4077156"/>
                <a:ext cx="208262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 자동차등록대수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(2,978,495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대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3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1923" y="4293096"/>
                <a:ext cx="565390" cy="54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" name="TextBox 123"/>
              <p:cNvSpPr txBox="1"/>
              <p:nvPr/>
            </p:nvSpPr>
            <p:spPr>
              <a:xfrm>
                <a:off x="6232623" y="4788593"/>
                <a:ext cx="65594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2013.09.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6055705" y="4797152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3" name="그룹 141"/>
          <p:cNvGrpSpPr/>
          <p:nvPr/>
        </p:nvGrpSpPr>
        <p:grpSpPr>
          <a:xfrm>
            <a:off x="323528" y="5193196"/>
            <a:ext cx="1374477" cy="1102319"/>
            <a:chOff x="323528" y="5193196"/>
            <a:chExt cx="1374477" cy="1102319"/>
          </a:xfrm>
        </p:grpSpPr>
        <p:grpSp>
          <p:nvGrpSpPr>
            <p:cNvPr id="25" name="그룹 13"/>
            <p:cNvGrpSpPr/>
            <p:nvPr/>
          </p:nvGrpSpPr>
          <p:grpSpPr>
            <a:xfrm>
              <a:off x="335131" y="5193196"/>
              <a:ext cx="1362874" cy="1080120"/>
              <a:chOff x="335131" y="5193196"/>
              <a:chExt cx="1362874" cy="108012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38533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오각형 41"/>
              <p:cNvSpPr/>
              <p:nvPr/>
            </p:nvSpPr>
            <p:spPr>
              <a:xfrm>
                <a:off x="467544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오각형 135"/>
              <p:cNvSpPr/>
              <p:nvPr/>
            </p:nvSpPr>
            <p:spPr>
              <a:xfrm>
                <a:off x="463156" y="530074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등록외국인</a:t>
                </a:r>
                <a:endParaRPr lang="ko-KR" altLang="en-US" sz="1100" dirty="0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396681" y="5641624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2.37%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35131" y="5516772"/>
                <a:ext cx="13628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외국인수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(246,541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명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323528" y="6064683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00446" y="6056124"/>
              <a:ext cx="7873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2013.09.30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156"/>
          <p:cNvGrpSpPr/>
          <p:nvPr/>
        </p:nvGrpSpPr>
        <p:grpSpPr>
          <a:xfrm>
            <a:off x="1735479" y="5193196"/>
            <a:ext cx="1354965" cy="1116124"/>
            <a:chOff x="1735479" y="5193196"/>
            <a:chExt cx="1354965" cy="1116124"/>
          </a:xfrm>
        </p:grpSpPr>
        <p:grpSp>
          <p:nvGrpSpPr>
            <p:cNvPr id="41" name="그룹 14"/>
            <p:cNvGrpSpPr/>
            <p:nvPr/>
          </p:nvGrpSpPr>
          <p:grpSpPr>
            <a:xfrm>
              <a:off x="1748410" y="5193196"/>
              <a:ext cx="1342034" cy="1080120"/>
              <a:chOff x="1748410" y="5193196"/>
              <a:chExt cx="1342034" cy="108012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768076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오각형 42"/>
              <p:cNvSpPr/>
              <p:nvPr/>
            </p:nvSpPr>
            <p:spPr>
              <a:xfrm>
                <a:off x="1869506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오각형 132"/>
              <p:cNvSpPr/>
              <p:nvPr/>
            </p:nvSpPr>
            <p:spPr>
              <a:xfrm>
                <a:off x="1835696" y="5300748"/>
                <a:ext cx="1224136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주택보급률</a:t>
                </a:r>
                <a:endParaRPr lang="ko-KR" altLang="en-US" sz="1100" dirty="0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1809960" y="5641624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97.3%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1748410" y="5516772"/>
                <a:ext cx="13420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chemeClr val="bg1"/>
                    </a:solidFill>
                  </a:rPr>
                  <a:t>아파트비중 </a:t>
                </a:r>
                <a:r>
                  <a:rPr lang="en-US" altLang="ko-KR" sz="1000" dirty="0" smtClean="0">
                    <a:solidFill>
                      <a:schemeClr val="bg1"/>
                    </a:solidFill>
                  </a:rPr>
                  <a:t>(44.2%)</a:t>
                </a:r>
                <a:endParaRPr lang="en-US" altLang="ko-KR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1735479" y="6078488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C00000"/>
                  </a:solidFill>
                </a:rPr>
                <a:t>Y</a:t>
              </a:r>
              <a:endParaRPr lang="ko-KR" altLang="en-US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912397" y="6069929"/>
              <a:ext cx="7873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2012.12.31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165"/>
          <p:cNvGrpSpPr/>
          <p:nvPr/>
        </p:nvGrpSpPr>
        <p:grpSpPr>
          <a:xfrm>
            <a:off x="3203848" y="2720556"/>
            <a:ext cx="2740692" cy="1323480"/>
            <a:chOff x="3203848" y="2720556"/>
            <a:chExt cx="2740692" cy="1323480"/>
          </a:xfrm>
        </p:grpSpPr>
        <p:grpSp>
          <p:nvGrpSpPr>
            <p:cNvPr id="49" name="그룹 17"/>
            <p:cNvGrpSpPr/>
            <p:nvPr/>
          </p:nvGrpSpPr>
          <p:grpSpPr>
            <a:xfrm>
              <a:off x="3203848" y="2720556"/>
              <a:ext cx="2740692" cy="1323480"/>
              <a:chOff x="3203848" y="2720556"/>
              <a:chExt cx="2740692" cy="1323480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3203848" y="2720556"/>
                <a:ext cx="2740692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오각형 43"/>
              <p:cNvSpPr/>
              <p:nvPr/>
            </p:nvSpPr>
            <p:spPr>
              <a:xfrm>
                <a:off x="3309666" y="2852936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정보공개율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049672" y="3212976"/>
                <a:ext cx="1518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97.4%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219839" y="3068960"/>
                <a:ext cx="147348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어제 청구건수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(16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3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5323" y="3284900"/>
                <a:ext cx="565390" cy="54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3352303" y="3797815"/>
                <a:ext cx="8611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2013.11.11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3203848" y="3789040"/>
              <a:ext cx="216024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accent6"/>
                  </a:solidFill>
                </a:rPr>
                <a:t>D</a:t>
              </a:r>
              <a:endParaRPr lang="ko-KR" altLang="en-US" sz="1000" b="1" dirty="0">
                <a:solidFill>
                  <a:srgbClr val="800080"/>
                </a:solidFill>
              </a:endParaRPr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323528" y="4797152"/>
            <a:ext cx="216024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00B050"/>
                </a:solidFill>
              </a:rPr>
              <a:t>Q</a:t>
            </a:r>
            <a:endParaRPr lang="ko-KR" altLang="en-US" sz="1000" b="1" dirty="0">
              <a:solidFill>
                <a:srgbClr val="800080"/>
              </a:solidFill>
            </a:endParaRPr>
          </a:p>
        </p:txBody>
      </p:sp>
      <p:grpSp>
        <p:nvGrpSpPr>
          <p:cNvPr id="50" name="그룹 177"/>
          <p:cNvGrpSpPr/>
          <p:nvPr/>
        </p:nvGrpSpPr>
        <p:grpSpPr>
          <a:xfrm>
            <a:off x="6042517" y="5193196"/>
            <a:ext cx="1500732" cy="1093610"/>
            <a:chOff x="6042517" y="5193196"/>
            <a:chExt cx="1500732" cy="1093610"/>
          </a:xfrm>
        </p:grpSpPr>
        <p:grpSp>
          <p:nvGrpSpPr>
            <p:cNvPr id="52" name="그룹 52"/>
            <p:cNvGrpSpPr/>
            <p:nvPr/>
          </p:nvGrpSpPr>
          <p:grpSpPr>
            <a:xfrm>
              <a:off x="6042517" y="5193196"/>
              <a:ext cx="1500732" cy="1080120"/>
              <a:chOff x="6042517" y="5193196"/>
              <a:chExt cx="1500732" cy="1080120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6094785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오각형 146"/>
              <p:cNvSpPr/>
              <p:nvPr/>
            </p:nvSpPr>
            <p:spPr>
              <a:xfrm>
                <a:off x="6224090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오각형 151"/>
              <p:cNvSpPr/>
              <p:nvPr/>
            </p:nvSpPr>
            <p:spPr>
              <a:xfrm>
                <a:off x="6156176" y="5301208"/>
                <a:ext cx="115212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무역수지</a:t>
                </a:r>
                <a:endParaRPr lang="ko-KR" altLang="en-US" sz="1100" dirty="0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6153227" y="5641624"/>
                <a:ext cx="11336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 2.2%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6042517" y="5516772"/>
                <a:ext cx="1500732" cy="2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50" dirty="0" smtClean="0">
                    <a:solidFill>
                      <a:schemeClr val="bg1"/>
                    </a:solidFill>
                  </a:rPr>
                  <a:t>수출</a:t>
                </a:r>
                <a:r>
                  <a:rPr lang="en-US" altLang="ko-KR" sz="850" dirty="0" smtClean="0">
                    <a:solidFill>
                      <a:schemeClr val="bg1"/>
                    </a:solidFill>
                  </a:rPr>
                  <a:t>-</a:t>
                </a:r>
                <a:r>
                  <a:rPr lang="ko-KR" altLang="en-US" sz="850" dirty="0" smtClean="0">
                    <a:solidFill>
                      <a:schemeClr val="bg1"/>
                    </a:solidFill>
                  </a:rPr>
                  <a:t>수입</a:t>
                </a:r>
                <a:r>
                  <a:rPr lang="en-US" altLang="ko-KR" sz="850" dirty="0" smtClean="0">
                    <a:solidFill>
                      <a:schemeClr val="bg1"/>
                    </a:solidFill>
                  </a:rPr>
                  <a:t>(</a:t>
                </a:r>
                <a:r>
                  <a:rPr lang="ko-KR" altLang="en-US" sz="850" dirty="0" smtClean="0">
                    <a:solidFill>
                      <a:schemeClr val="bg1"/>
                    </a:solidFill>
                  </a:rPr>
                  <a:t>△</a:t>
                </a:r>
                <a:r>
                  <a:rPr lang="en-US" altLang="ko-KR" sz="850" dirty="0" smtClean="0">
                    <a:solidFill>
                      <a:schemeClr val="bg1"/>
                    </a:solidFill>
                  </a:rPr>
                  <a:t>5,841</a:t>
                </a:r>
                <a:r>
                  <a:rPr lang="ko-KR" altLang="en-US" sz="850" dirty="0" err="1" smtClean="0">
                    <a:solidFill>
                      <a:schemeClr val="bg1"/>
                    </a:solidFill>
                  </a:rPr>
                  <a:t>백만불</a:t>
                </a:r>
                <a:r>
                  <a:rPr lang="en-US" altLang="ko-KR" sz="9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6097147" y="6055974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274065" y="6047415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180"/>
          <p:cNvGrpSpPr/>
          <p:nvPr/>
        </p:nvGrpSpPr>
        <p:grpSpPr>
          <a:xfrm>
            <a:off x="7504956" y="5193196"/>
            <a:ext cx="1358064" cy="1111028"/>
            <a:chOff x="7504956" y="5193196"/>
            <a:chExt cx="1358064" cy="1111028"/>
          </a:xfrm>
        </p:grpSpPr>
        <p:grpSp>
          <p:nvGrpSpPr>
            <p:cNvPr id="54" name="그룹 179"/>
            <p:cNvGrpSpPr/>
            <p:nvPr/>
          </p:nvGrpSpPr>
          <p:grpSpPr>
            <a:xfrm>
              <a:off x="7504956" y="5193196"/>
              <a:ext cx="1358064" cy="1111028"/>
              <a:chOff x="7504956" y="5193196"/>
              <a:chExt cx="1358064" cy="1111028"/>
            </a:xfrm>
          </p:grpSpPr>
          <p:grpSp>
            <p:nvGrpSpPr>
              <p:cNvPr id="55" name="그룹 53"/>
              <p:cNvGrpSpPr/>
              <p:nvPr/>
            </p:nvGrpSpPr>
            <p:grpSpPr>
              <a:xfrm>
                <a:off x="7504956" y="5193196"/>
                <a:ext cx="1358064" cy="1080120"/>
                <a:chOff x="7504956" y="5193196"/>
                <a:chExt cx="1358064" cy="1080120"/>
              </a:xfrm>
            </p:grpSpPr>
            <p:sp>
              <p:nvSpPr>
                <p:cNvPr id="36" name="직사각형 35"/>
                <p:cNvSpPr/>
                <p:nvPr/>
              </p:nvSpPr>
              <p:spPr>
                <a:xfrm>
                  <a:off x="7524328" y="5193196"/>
                  <a:ext cx="1296144" cy="10801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오각형 147"/>
                <p:cNvSpPr/>
                <p:nvPr/>
              </p:nvSpPr>
              <p:spPr>
                <a:xfrm>
                  <a:off x="7626052" y="5301208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오각형 148"/>
                <p:cNvSpPr/>
                <p:nvPr/>
              </p:nvSpPr>
              <p:spPr>
                <a:xfrm>
                  <a:off x="7632980" y="5309457"/>
                  <a:ext cx="1115483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제조업생산지수</a:t>
                  </a:r>
                  <a:endParaRPr lang="ko-KR" altLang="en-US" sz="950" dirty="0"/>
                </a:p>
              </p:txBody>
            </p:sp>
            <p:sp>
              <p:nvSpPr>
                <p:cNvPr id="150" name="TextBox 149"/>
                <p:cNvSpPr txBox="1"/>
                <p:nvPr/>
              </p:nvSpPr>
              <p:spPr>
                <a:xfrm>
                  <a:off x="7566506" y="5641624"/>
                  <a:ext cx="101662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bg1"/>
                      </a:solidFill>
                    </a:rPr>
                    <a:t>7.5%</a:t>
                  </a:r>
                  <a:endParaRPr lang="ko-KR" alt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7504956" y="5516772"/>
                  <a:ext cx="13580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산업생산지수 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(87.7)</a:t>
                  </a:r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3" name="TextBox 172"/>
              <p:cNvSpPr txBox="1"/>
              <p:nvPr/>
            </p:nvSpPr>
            <p:spPr>
              <a:xfrm>
                <a:off x="7524328" y="6073392"/>
                <a:ext cx="216024" cy="23083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M</a:t>
                </a:r>
                <a:endParaRPr lang="ko-KR" altLang="en-US" sz="9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74" name="TextBox 173"/>
            <p:cNvSpPr txBox="1"/>
            <p:nvPr/>
          </p:nvSpPr>
          <p:spPr>
            <a:xfrm>
              <a:off x="7701246" y="6064833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323528" y="6425718"/>
            <a:ext cx="72008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News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115616" y="6425718"/>
            <a:ext cx="7704856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8250" y="6462214"/>
            <a:ext cx="141164" cy="1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" name="TextBox 138"/>
          <p:cNvSpPr txBox="1"/>
          <p:nvPr/>
        </p:nvSpPr>
        <p:spPr>
          <a:xfrm>
            <a:off x="1115616" y="6423139"/>
            <a:ext cx="777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dirty="0" smtClean="0">
                <a:solidFill>
                  <a:schemeClr val="bg1"/>
                </a:solidFill>
              </a:rPr>
              <a:t>10</a:t>
            </a:r>
            <a:r>
              <a:rPr lang="ko-KR" altLang="en-US" sz="950" dirty="0" smtClean="0">
                <a:solidFill>
                  <a:schemeClr val="bg1"/>
                </a:solidFill>
              </a:rPr>
              <a:t>월 광공업생산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전월비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2.1% </a:t>
            </a:r>
            <a:r>
              <a:rPr lang="ko-KR" altLang="en-US" sz="950" dirty="0" smtClean="0">
                <a:solidFill>
                  <a:schemeClr val="bg1"/>
                </a:solidFill>
              </a:rPr>
              <a:t>↓ </a:t>
            </a:r>
            <a:r>
              <a:rPr lang="en-US" altLang="ko-KR" sz="950" dirty="0" smtClean="0">
                <a:solidFill>
                  <a:schemeClr val="bg1"/>
                </a:solidFill>
              </a:rPr>
              <a:t>… “</a:t>
            </a:r>
            <a:r>
              <a:rPr lang="ko-KR" altLang="en-US" sz="950" dirty="0" smtClean="0">
                <a:solidFill>
                  <a:schemeClr val="bg1"/>
                </a:solidFill>
              </a:rPr>
              <a:t>내달부터 개선 예상</a:t>
            </a:r>
            <a:r>
              <a:rPr lang="en-US" altLang="ko-KR" sz="950" dirty="0" smtClean="0">
                <a:solidFill>
                  <a:schemeClr val="bg1"/>
                </a:solidFill>
              </a:rPr>
              <a:t>”  /  10</a:t>
            </a:r>
            <a:r>
              <a:rPr lang="ko-KR" altLang="en-US" sz="950" dirty="0" smtClean="0">
                <a:solidFill>
                  <a:schemeClr val="bg1"/>
                </a:solidFill>
              </a:rPr>
              <a:t>월 물가 전년比 </a:t>
            </a:r>
            <a:r>
              <a:rPr lang="en-US" altLang="ko-KR" sz="950" dirty="0" smtClean="0">
                <a:solidFill>
                  <a:schemeClr val="bg1"/>
                </a:solidFill>
              </a:rPr>
              <a:t>0.7% </a:t>
            </a:r>
            <a:r>
              <a:rPr lang="ko-KR" altLang="en-US" sz="950" dirty="0" smtClean="0">
                <a:solidFill>
                  <a:schemeClr val="bg1"/>
                </a:solidFill>
              </a:rPr>
              <a:t>상승 </a:t>
            </a:r>
            <a:r>
              <a:rPr lang="en-US" altLang="ko-KR" sz="950" dirty="0" smtClean="0">
                <a:solidFill>
                  <a:schemeClr val="bg1"/>
                </a:solidFill>
              </a:rPr>
              <a:t>..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전월比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0.3% </a:t>
            </a:r>
            <a:r>
              <a:rPr lang="ko-KR" altLang="en-US" sz="950" dirty="0" smtClean="0">
                <a:solidFill>
                  <a:schemeClr val="bg1"/>
                </a:solidFill>
              </a:rPr>
              <a:t>하락</a:t>
            </a:r>
            <a:r>
              <a:rPr lang="en-US" altLang="ko-KR" sz="950" dirty="0" smtClean="0">
                <a:solidFill>
                  <a:schemeClr val="bg1"/>
                </a:solidFill>
              </a:rPr>
              <a:t>, </a:t>
            </a:r>
            <a:r>
              <a:rPr lang="ko-KR" altLang="en-US" sz="950" dirty="0" smtClean="0">
                <a:solidFill>
                  <a:schemeClr val="bg1"/>
                </a:solidFill>
              </a:rPr>
              <a:t>서울시민 생활상 발표 </a:t>
            </a:r>
            <a:r>
              <a:rPr lang="en-US" altLang="ko-KR" sz="950" dirty="0" smtClean="0">
                <a:solidFill>
                  <a:schemeClr val="bg1"/>
                </a:solidFill>
              </a:rPr>
              <a:t> </a:t>
            </a:r>
            <a:endParaRPr lang="ko-KR" altLang="en-US" sz="950" dirty="0"/>
          </a:p>
        </p:txBody>
      </p:sp>
      <p:grpSp>
        <p:nvGrpSpPr>
          <p:cNvPr id="140" name="그룹 155"/>
          <p:cNvGrpSpPr/>
          <p:nvPr/>
        </p:nvGrpSpPr>
        <p:grpSpPr>
          <a:xfrm>
            <a:off x="6031824" y="1520788"/>
            <a:ext cx="2789261" cy="2124236"/>
            <a:chOff x="6031210" y="1520788"/>
            <a:chExt cx="2789261" cy="2124236"/>
          </a:xfrm>
        </p:grpSpPr>
        <p:grpSp>
          <p:nvGrpSpPr>
            <p:cNvPr id="142" name="그룹 55"/>
            <p:cNvGrpSpPr/>
            <p:nvPr/>
          </p:nvGrpSpPr>
          <p:grpSpPr>
            <a:xfrm>
              <a:off x="6079780" y="1520788"/>
              <a:ext cx="2740691" cy="2124236"/>
              <a:chOff x="6079780" y="1520788"/>
              <a:chExt cx="2740691" cy="2124236"/>
            </a:xfrm>
          </p:grpSpPr>
          <p:sp>
            <p:nvSpPr>
              <p:cNvPr id="144" name="직사각형 143"/>
              <p:cNvSpPr/>
              <p:nvPr/>
            </p:nvSpPr>
            <p:spPr>
              <a:xfrm>
                <a:off x="6079780" y="15207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오각형 154"/>
              <p:cNvSpPr/>
              <p:nvPr/>
            </p:nvSpPr>
            <p:spPr>
              <a:xfrm>
                <a:off x="6223796" y="1628800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서울복지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56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3754" y="2204864"/>
                <a:ext cx="742734" cy="742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7" name="TextBox 156"/>
              <p:cNvSpPr txBox="1"/>
              <p:nvPr/>
            </p:nvSpPr>
            <p:spPr>
              <a:xfrm>
                <a:off x="6196092" y="3368025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2013.09.30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6116034" y="1936496"/>
                <a:ext cx="209544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생활보장 수급자수 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</a:rPr>
                  <a:t>(200,371</a:t>
                </a:r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명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6116034" y="2204864"/>
                <a:ext cx="151195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장애인수 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</a:rPr>
                  <a:t>(407,528</a:t>
                </a:r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명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6116034" y="2492896"/>
                <a:ext cx="164660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 err="1" smtClean="0">
                    <a:solidFill>
                      <a:schemeClr val="bg1"/>
                    </a:solidFill>
                  </a:rPr>
                  <a:t>독거노인수</a:t>
                </a:r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</a:rPr>
                  <a:t>(238,551</a:t>
                </a:r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명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6116034" y="2767320"/>
                <a:ext cx="151195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헌혈자수 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</a:rPr>
                  <a:t>(788,175</a:t>
                </a:r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명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116034" y="3044084"/>
                <a:ext cx="205056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국민연금 수급자수 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</a:rPr>
                  <a:t>(651,230</a:t>
                </a:r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명</a:t>
                </a:r>
                <a:r>
                  <a:rPr lang="en-US" altLang="ko-KR" sz="1050" b="1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6031210" y="3370228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90" name="그룹 141"/>
          <p:cNvGrpSpPr/>
          <p:nvPr/>
        </p:nvGrpSpPr>
        <p:grpSpPr>
          <a:xfrm>
            <a:off x="4640824" y="1537777"/>
            <a:ext cx="1311149" cy="1102319"/>
            <a:chOff x="323528" y="5193196"/>
            <a:chExt cx="1311149" cy="1102319"/>
          </a:xfrm>
        </p:grpSpPr>
        <p:grpSp>
          <p:nvGrpSpPr>
            <p:cNvPr id="191" name="그룹 13"/>
            <p:cNvGrpSpPr/>
            <p:nvPr/>
          </p:nvGrpSpPr>
          <p:grpSpPr>
            <a:xfrm>
              <a:off x="335131" y="5193196"/>
              <a:ext cx="1299546" cy="1080120"/>
              <a:chOff x="335131" y="5193196"/>
              <a:chExt cx="1299546" cy="1080120"/>
            </a:xfrm>
          </p:grpSpPr>
          <p:sp>
            <p:nvSpPr>
              <p:cNvPr id="194" name="직사각형 193"/>
              <p:cNvSpPr/>
              <p:nvPr/>
            </p:nvSpPr>
            <p:spPr>
              <a:xfrm>
                <a:off x="338533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오각형 194"/>
              <p:cNvSpPr/>
              <p:nvPr/>
            </p:nvSpPr>
            <p:spPr>
              <a:xfrm>
                <a:off x="467544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오각형 195"/>
              <p:cNvSpPr/>
              <p:nvPr/>
            </p:nvSpPr>
            <p:spPr>
              <a:xfrm>
                <a:off x="463156" y="530074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합계출산율</a:t>
                </a:r>
                <a:endParaRPr lang="ko-KR" altLang="en-US" sz="1100" dirty="0"/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396681" y="5641624"/>
                <a:ext cx="1111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1.059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35131" y="5516772"/>
                <a:ext cx="124906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출생아수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(9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만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4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천명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2" name="TextBox 191"/>
            <p:cNvSpPr txBox="1"/>
            <p:nvPr/>
          </p:nvSpPr>
          <p:spPr>
            <a:xfrm>
              <a:off x="323528" y="6064683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C00000"/>
                  </a:solidFill>
                </a:rPr>
                <a:t>Y</a:t>
              </a:r>
              <a:endParaRPr lang="ko-KR" altLang="en-US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00446" y="6056124"/>
              <a:ext cx="4475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2012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3188990" y="4140288"/>
            <a:ext cx="2755549" cy="2097024"/>
            <a:chOff x="3188990" y="4140288"/>
            <a:chExt cx="2755549" cy="2097024"/>
          </a:xfrm>
        </p:grpSpPr>
        <p:grpSp>
          <p:nvGrpSpPr>
            <p:cNvPr id="19" name="그룹 176"/>
            <p:cNvGrpSpPr/>
            <p:nvPr/>
          </p:nvGrpSpPr>
          <p:grpSpPr>
            <a:xfrm>
              <a:off x="3188990" y="4140288"/>
              <a:ext cx="2755549" cy="2097024"/>
              <a:chOff x="3188990" y="4140288"/>
              <a:chExt cx="2755549" cy="2097024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3203848" y="41402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오각형 44"/>
              <p:cNvSpPr/>
              <p:nvPr/>
            </p:nvSpPr>
            <p:spPr>
              <a:xfrm>
                <a:off x="3309666" y="4293096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오각형 103"/>
              <p:cNvSpPr/>
              <p:nvPr/>
            </p:nvSpPr>
            <p:spPr>
              <a:xfrm>
                <a:off x="3344895" y="4289951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물가상승률</a:t>
                </a:r>
                <a:r>
                  <a:rPr lang="en-US" altLang="ko-KR" sz="12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(</a:t>
                </a:r>
                <a:r>
                  <a:rPr lang="ko-KR" altLang="en-US" sz="1200" b="1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전월비</a:t>
                </a:r>
                <a:r>
                  <a:rPr lang="en-US" altLang="ko-KR" sz="12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, %)</a:t>
                </a:r>
                <a:endParaRPr lang="ko-KR" altLang="en-US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277275" y="4505975"/>
                <a:ext cx="234070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소비자물가지수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(108.0, 2010=100)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709323" y="4644063"/>
                <a:ext cx="20249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 smtClean="0">
                    <a:solidFill>
                      <a:schemeClr val="bg1"/>
                    </a:solidFill>
                  </a:rPr>
                  <a:t>- 0.2%</a:t>
                </a:r>
                <a:endParaRPr lang="ko-KR" altLang="en-US" sz="4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4309492" y="5532090"/>
                <a:ext cx="154241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전기ㆍ수도ㆍ가스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(0.0%)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363397" y="5949280"/>
                <a:ext cx="7681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/>
                    </a:solidFill>
                  </a:rPr>
                  <a:t>2013.10.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4309492" y="5329783"/>
                <a:ext cx="131157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 농축수산물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(-4.2%)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4322068" y="5934328"/>
                <a:ext cx="119616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 공공서비스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 (0.3%)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4315103" y="5734303"/>
                <a:ext cx="84991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 집세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(0.2%)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3188990" y="5951319"/>
                <a:ext cx="216024" cy="26161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M</a:t>
                </a:r>
                <a:endParaRPr lang="ko-KR" altLang="en-US" sz="11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20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5301208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275180243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72" name="TextBox 25"/>
          <p:cNvSpPr txBox="1">
            <a:spLocks noChangeArrowheads="1"/>
          </p:cNvSpPr>
          <p:nvPr/>
        </p:nvSpPr>
        <p:spPr bwMode="gray">
          <a:xfrm>
            <a:off x="385396" y="287223"/>
            <a:ext cx="1410403" cy="36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fontAlgn="ctr" latinLnBrk="0" hangingPunct="1">
              <a:spcBef>
                <a:spcPct val="50000"/>
              </a:spcBef>
            </a:pPr>
            <a:r>
              <a:rPr lang="ko-KR" altLang="en-US" sz="1800" dirty="0">
                <a:solidFill>
                  <a:schemeClr val="bg1"/>
                </a:solidFill>
                <a:ea typeface="맑은 고딕" pitchFamily="50" charset="-127"/>
              </a:rPr>
              <a:t>▶ </a:t>
            </a:r>
            <a:r>
              <a:rPr lang="ko-KR" altLang="en-US" sz="1800" dirty="0" smtClean="0">
                <a:solidFill>
                  <a:schemeClr val="bg1"/>
                </a:solidFill>
                <a:ea typeface="맑은 고딕" pitchFamily="50" charset="-127"/>
              </a:rPr>
              <a:t>정책통계</a:t>
            </a:r>
            <a:endParaRPr lang="ko-KR" altLang="en-US" sz="1800" dirty="0">
              <a:solidFill>
                <a:schemeClr val="bg1"/>
              </a:solidFill>
              <a:ea typeface="맑은 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85397" y="692696"/>
            <a:ext cx="840691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59"/>
          <p:cNvGrpSpPr/>
          <p:nvPr/>
        </p:nvGrpSpPr>
        <p:grpSpPr>
          <a:xfrm>
            <a:off x="6094785" y="980728"/>
            <a:ext cx="2725686" cy="381384"/>
            <a:chOff x="6094785" y="980728"/>
            <a:chExt cx="2725686" cy="381384"/>
          </a:xfrm>
        </p:grpSpPr>
        <p:sp>
          <p:nvSpPr>
            <p:cNvPr id="51" name="직사각형 50"/>
            <p:cNvSpPr/>
            <p:nvPr/>
          </p:nvSpPr>
          <p:spPr>
            <a:xfrm>
              <a:off x="6094785" y="980728"/>
              <a:ext cx="2725686" cy="3813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Search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344580" y="1031392"/>
              <a:ext cx="403884" cy="284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flipV="1">
              <a:off x="8417346" y="1101406"/>
              <a:ext cx="259110" cy="1543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11"/>
          <p:cNvGrpSpPr/>
          <p:nvPr/>
        </p:nvGrpSpPr>
        <p:grpSpPr>
          <a:xfrm>
            <a:off x="323528" y="3753036"/>
            <a:ext cx="2740692" cy="1297167"/>
            <a:chOff x="323528" y="3753036"/>
            <a:chExt cx="2740692" cy="1297167"/>
          </a:xfrm>
        </p:grpSpPr>
        <p:sp>
          <p:nvSpPr>
            <p:cNvPr id="20" name="직사각형 19"/>
            <p:cNvSpPr/>
            <p:nvPr/>
          </p:nvSpPr>
          <p:spPr>
            <a:xfrm>
              <a:off x="323528" y="3753036"/>
              <a:ext cx="2740692" cy="12961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오각형 39"/>
            <p:cNvSpPr/>
            <p:nvPr/>
          </p:nvSpPr>
          <p:spPr>
            <a:xfrm>
              <a:off x="463156" y="3861048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오각형 114"/>
            <p:cNvSpPr/>
            <p:nvPr/>
          </p:nvSpPr>
          <p:spPr>
            <a:xfrm>
              <a:off x="480739" y="3861132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ko-KR" altLang="en-US" sz="1200" b="1" dirty="0" smtClean="0">
                  <a:solidFill>
                    <a:srgbClr val="4F81BD">
                      <a:lumMod val="50000"/>
                    </a:srgbClr>
                  </a:solidFill>
                </a:rPr>
                <a:t>일자리 창출 </a:t>
              </a:r>
              <a:r>
                <a:rPr lang="ko-KR" altLang="en-US" sz="1200" b="1" dirty="0" err="1" smtClean="0">
                  <a:solidFill>
                    <a:srgbClr val="4F81BD">
                      <a:lumMod val="50000"/>
                    </a:srgbClr>
                  </a:solidFill>
                </a:rPr>
                <a:t>달성률</a:t>
              </a:r>
              <a:endParaRPr lang="ko-KR" altLang="en-US" sz="1200" b="1" dirty="0">
                <a:solidFill>
                  <a:srgbClr val="4F81BD">
                    <a:lumMod val="50000"/>
                  </a:srgbClr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220745" y="4221172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bg1"/>
                  </a:solidFill>
                </a:rPr>
                <a:t>55.3%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0912" y="4077156"/>
              <a:ext cx="18197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일자리 </a:t>
              </a:r>
              <a:r>
                <a:rPr lang="ko-KR" altLang="en-US" sz="1050" dirty="0" err="1" smtClean="0">
                  <a:solidFill>
                    <a:schemeClr val="bg1"/>
                  </a:solidFill>
                </a:rPr>
                <a:t>창출수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(15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만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5</a:t>
              </a:r>
              <a:r>
                <a:rPr lang="ko-KR" altLang="en-US" sz="1050" dirty="0" err="1" smtClean="0">
                  <a:solidFill>
                    <a:schemeClr val="bg1"/>
                  </a:solidFill>
                </a:rPr>
                <a:t>천개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)</a:t>
              </a:r>
              <a:endParaRPr lang="en-US" altLang="ko-KR" sz="1050" dirty="0">
                <a:solidFill>
                  <a:schemeClr val="bg1"/>
                </a:solidFill>
              </a:endParaRPr>
            </a:p>
          </p:txBody>
        </p:sp>
        <p:pic>
          <p:nvPicPr>
            <p:cNvPr id="1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231F20"/>
                </a:clrFrom>
                <a:clrTo>
                  <a:srgbClr val="231F20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96" y="4293096"/>
              <a:ext cx="565390" cy="54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TextBox 118"/>
            <p:cNvSpPr txBox="1"/>
            <p:nvPr/>
          </p:nvSpPr>
          <p:spPr>
            <a:xfrm>
              <a:off x="481727" y="4788593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2013.11.1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892480" y="3109187"/>
            <a:ext cx="251520" cy="11839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바탕체" pitchFamily="17" charset="-127"/>
                <a:ea typeface="바탕체" pitchFamily="17" charset="-127"/>
              </a:rPr>
              <a:t>MENU</a:t>
            </a:r>
            <a:endParaRPr lang="ko-KR" altLang="en-US" sz="1600" dirty="0">
              <a:solidFill>
                <a:schemeClr val="bg1"/>
              </a:solidFill>
              <a:latin typeface="바탕체" pitchFamily="17" charset="-127"/>
              <a:ea typeface="바탕체" pitchFamily="17" charset="-127"/>
            </a:endParaRPr>
          </a:p>
        </p:txBody>
      </p:sp>
      <p:grpSp>
        <p:nvGrpSpPr>
          <p:cNvPr id="10" name="그룹 139"/>
          <p:cNvGrpSpPr/>
          <p:nvPr/>
        </p:nvGrpSpPr>
        <p:grpSpPr>
          <a:xfrm>
            <a:off x="3121519" y="2961972"/>
            <a:ext cx="1492716" cy="1116124"/>
            <a:chOff x="3121519" y="1520788"/>
            <a:chExt cx="1492716" cy="1116124"/>
          </a:xfrm>
        </p:grpSpPr>
        <p:grpSp>
          <p:nvGrpSpPr>
            <p:cNvPr id="11" name="그룹 15"/>
            <p:cNvGrpSpPr/>
            <p:nvPr/>
          </p:nvGrpSpPr>
          <p:grpSpPr>
            <a:xfrm>
              <a:off x="3121519" y="1520788"/>
              <a:ext cx="1492716" cy="1116124"/>
              <a:chOff x="3121519" y="1520788"/>
              <a:chExt cx="1492716" cy="1116124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3218853" y="1520788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오각형 37"/>
              <p:cNvSpPr/>
              <p:nvPr/>
            </p:nvSpPr>
            <p:spPr>
              <a:xfrm>
                <a:off x="3347864" y="1628800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5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에너지절감률</a:t>
                </a:r>
                <a:endParaRPr lang="ko-KR" altLang="en-US" sz="1050" dirty="0"/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314457" y="2406080"/>
                <a:ext cx="7873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2013.10.25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3281389" y="1969676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98.9%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3121519" y="1844824"/>
                <a:ext cx="149271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 재생에너지 생산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(56.3%)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TextBox 131"/>
            <p:cNvSpPr txBox="1"/>
            <p:nvPr/>
          </p:nvSpPr>
          <p:spPr>
            <a:xfrm>
              <a:off x="3175273" y="2386980"/>
              <a:ext cx="216024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800080"/>
                  </a:solidFill>
                </a:rPr>
                <a:t>w</a:t>
              </a:r>
              <a:endParaRPr lang="ko-KR" altLang="en-US" sz="1000" b="1" dirty="0">
                <a:solidFill>
                  <a:srgbClr val="800080"/>
                </a:solidFill>
              </a:endParaRPr>
            </a:p>
          </p:txBody>
        </p:sp>
      </p:grpSp>
      <p:grpSp>
        <p:nvGrpSpPr>
          <p:cNvPr id="12" name="그룹 143"/>
          <p:cNvGrpSpPr/>
          <p:nvPr/>
        </p:nvGrpSpPr>
        <p:grpSpPr>
          <a:xfrm>
            <a:off x="4581525" y="2961972"/>
            <a:ext cx="1413377" cy="1106599"/>
            <a:chOff x="4581525" y="1520788"/>
            <a:chExt cx="1413377" cy="1106599"/>
          </a:xfrm>
        </p:grpSpPr>
        <p:grpSp>
          <p:nvGrpSpPr>
            <p:cNvPr id="13" name="그룹 142"/>
            <p:cNvGrpSpPr/>
            <p:nvPr/>
          </p:nvGrpSpPr>
          <p:grpSpPr>
            <a:xfrm>
              <a:off x="4625616" y="1520788"/>
              <a:ext cx="1369286" cy="1106599"/>
              <a:chOff x="4625616" y="1520788"/>
              <a:chExt cx="1369286" cy="1106599"/>
            </a:xfrm>
          </p:grpSpPr>
          <p:grpSp>
            <p:nvGrpSpPr>
              <p:cNvPr id="14" name="그룹 61"/>
              <p:cNvGrpSpPr/>
              <p:nvPr/>
            </p:nvGrpSpPr>
            <p:grpSpPr>
              <a:xfrm>
                <a:off x="4625616" y="1520788"/>
                <a:ext cx="1369286" cy="1080120"/>
                <a:chOff x="4625616" y="1520788"/>
                <a:chExt cx="1369286" cy="1080120"/>
              </a:xfrm>
            </p:grpSpPr>
            <p:sp>
              <p:nvSpPr>
                <p:cNvPr id="32" name="직사각형 31"/>
                <p:cNvSpPr/>
                <p:nvPr/>
              </p:nvSpPr>
              <p:spPr>
                <a:xfrm>
                  <a:off x="4648396" y="1520788"/>
                  <a:ext cx="1296144" cy="10801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오각형 38"/>
                <p:cNvSpPr/>
                <p:nvPr/>
              </p:nvSpPr>
              <p:spPr>
                <a:xfrm>
                  <a:off x="4749826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오각형 128"/>
                <p:cNvSpPr/>
                <p:nvPr/>
              </p:nvSpPr>
              <p:spPr>
                <a:xfrm>
                  <a:off x="4753641" y="1628800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10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직무발명</a:t>
                  </a:r>
                  <a:endParaRPr lang="ko-KR" altLang="en-US" sz="1100" dirty="0"/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4687166" y="1969676"/>
                  <a:ext cx="94128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bg1"/>
                      </a:solidFill>
                    </a:rPr>
                    <a:t>43</a:t>
                  </a:r>
                  <a:r>
                    <a:rPr lang="ko-KR" altLang="en-US" sz="2800" b="1" dirty="0" smtClean="0">
                      <a:solidFill>
                        <a:schemeClr val="bg1"/>
                      </a:solidFill>
                    </a:rPr>
                    <a:t>건</a:t>
                  </a:r>
                  <a:endParaRPr lang="ko-KR" alt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4625616" y="1844824"/>
                  <a:ext cx="136928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특허 신고건수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(19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건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)</a:t>
                  </a:r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8" name="TextBox 127"/>
              <p:cNvSpPr txBox="1"/>
              <p:nvPr/>
            </p:nvSpPr>
            <p:spPr>
              <a:xfrm>
                <a:off x="4729193" y="2396555"/>
                <a:ext cx="61747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2013.10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581525" y="2390691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그룹 154"/>
          <p:cNvGrpSpPr/>
          <p:nvPr/>
        </p:nvGrpSpPr>
        <p:grpSpPr>
          <a:xfrm>
            <a:off x="285428" y="1520788"/>
            <a:ext cx="2871640" cy="2124236"/>
            <a:chOff x="285428" y="1520788"/>
            <a:chExt cx="2871640" cy="2124236"/>
          </a:xfrm>
        </p:grpSpPr>
        <p:grpSp>
          <p:nvGrpSpPr>
            <p:cNvPr id="18" name="그룹 12"/>
            <p:cNvGrpSpPr/>
            <p:nvPr/>
          </p:nvGrpSpPr>
          <p:grpSpPr>
            <a:xfrm>
              <a:off x="323528" y="1520788"/>
              <a:ext cx="2833540" cy="2124236"/>
              <a:chOff x="323528" y="1520788"/>
              <a:chExt cx="2833540" cy="2124236"/>
            </a:xfrm>
          </p:grpSpPr>
          <p:sp>
            <p:nvSpPr>
              <p:cNvPr id="2" name="직사각형 1">
                <a:hlinkClick r:id="rId4" action="ppaction://hlinksldjump"/>
              </p:cNvPr>
              <p:cNvSpPr/>
              <p:nvPr/>
            </p:nvSpPr>
            <p:spPr>
              <a:xfrm>
                <a:off x="323528" y="15207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오각형 3">
                <a:hlinkClick r:id="rId4" action="ppaction://hlinksldjump"/>
              </p:cNvPr>
              <p:cNvSpPr/>
              <p:nvPr/>
            </p:nvSpPr>
            <p:spPr>
              <a:xfrm>
                <a:off x="463156" y="1628800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채무현황</a:t>
                </a:r>
                <a:endParaRPr lang="ko-KR" altLang="en-US" sz="12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28303" y="3368025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2013.11.1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>
                <a:hlinkClick r:id="rId4" action="ppaction://hlinksldjump"/>
              </p:cNvPr>
              <p:cNvSpPr txBox="1"/>
              <p:nvPr/>
            </p:nvSpPr>
            <p:spPr>
              <a:xfrm>
                <a:off x="395536" y="1844824"/>
                <a:ext cx="157927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목표달성 비율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(21.9%)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>
                <a:hlinkClick r:id="rId4" action="ppaction://hlinksldjump"/>
              </p:cNvPr>
              <p:cNvSpPr txBox="1"/>
              <p:nvPr/>
            </p:nvSpPr>
            <p:spPr>
              <a:xfrm>
                <a:off x="827584" y="2011487"/>
                <a:ext cx="23294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18</a:t>
                </a:r>
                <a:r>
                  <a:rPr lang="ko-KR" altLang="en-US" sz="3600" b="1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4</a:t>
                </a:r>
                <a:r>
                  <a:rPr lang="ko-KR" altLang="en-US" sz="3600" b="1" dirty="0" smtClean="0">
                    <a:solidFill>
                      <a:schemeClr val="bg1"/>
                    </a:solidFill>
                  </a:rPr>
                  <a:t>천억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hlinkClick r:id="rId4" action="ppaction://hlinksldjump"/>
              </p:cNvPr>
              <p:cNvSpPr txBox="1"/>
              <p:nvPr/>
            </p:nvSpPr>
            <p:spPr>
              <a:xfrm>
                <a:off x="1544928" y="2770475"/>
                <a:ext cx="129394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서울시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8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천억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hlinkClick r:id="rId4" action="ppaction://hlinksldjump"/>
              </p:cNvPr>
              <p:cNvSpPr txBox="1"/>
              <p:nvPr/>
            </p:nvSpPr>
            <p:spPr>
              <a:xfrm>
                <a:off x="1547664" y="2996952"/>
                <a:ext cx="15504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투자기관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(15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조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7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천억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30" name="Picture 6">
                <a:hlinkClick r:id="rId4" action="ppaction://hlinksldjump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932" y="2638617"/>
                <a:ext cx="870151" cy="739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6" name="TextBox 145"/>
            <p:cNvSpPr txBox="1"/>
            <p:nvPr/>
          </p:nvSpPr>
          <p:spPr>
            <a:xfrm>
              <a:off x="285428" y="3360703"/>
              <a:ext cx="216024" cy="276999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accent6"/>
                  </a:solidFill>
                </a:rPr>
                <a:t>D</a:t>
              </a:r>
              <a:endParaRPr lang="ko-KR" altLang="en-US" sz="12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9" name="그룹 176"/>
          <p:cNvGrpSpPr/>
          <p:nvPr/>
        </p:nvGrpSpPr>
        <p:grpSpPr>
          <a:xfrm>
            <a:off x="6054672" y="1537128"/>
            <a:ext cx="2856627" cy="2097024"/>
            <a:chOff x="3188990" y="4140288"/>
            <a:chExt cx="2856627" cy="2097024"/>
          </a:xfrm>
        </p:grpSpPr>
        <p:sp>
          <p:nvSpPr>
            <p:cNvPr id="28" name="직사각형 27"/>
            <p:cNvSpPr/>
            <p:nvPr/>
          </p:nvSpPr>
          <p:spPr>
            <a:xfrm>
              <a:off x="3203848" y="4140288"/>
              <a:ext cx="2740691" cy="20970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오각형 44"/>
            <p:cNvSpPr/>
            <p:nvPr/>
          </p:nvSpPr>
          <p:spPr>
            <a:xfrm>
              <a:off x="3309666" y="4293096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오각형 103"/>
            <p:cNvSpPr/>
            <p:nvPr/>
          </p:nvSpPr>
          <p:spPr>
            <a:xfrm>
              <a:off x="3344895" y="4289951"/>
              <a:ext cx="1804588" cy="216024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 smtClean="0">
                  <a:solidFill>
                    <a:schemeClr val="accent1">
                      <a:lumMod val="50000"/>
                    </a:schemeClr>
                  </a:solidFill>
                </a:rPr>
                <a:t>서울복지수준 </a:t>
              </a:r>
              <a:r>
                <a:rPr lang="ko-KR" altLang="en-US" sz="1200" b="1" dirty="0" err="1" smtClean="0">
                  <a:solidFill>
                    <a:schemeClr val="accent1">
                      <a:lumMod val="50000"/>
                    </a:schemeClr>
                  </a:solidFill>
                </a:rPr>
                <a:t>달성률</a:t>
              </a:r>
              <a:endParaRPr lang="ko-KR" altLang="en-US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208654" y="4505975"/>
              <a:ext cx="202811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인구대비 장애인 비중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(3.9%)</a:t>
              </a:r>
              <a:endParaRPr lang="en-US" altLang="ko-KR" sz="1050" dirty="0">
                <a:solidFill>
                  <a:schemeClr val="bg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709323" y="4644063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 smtClean="0">
                  <a:solidFill>
                    <a:schemeClr val="bg1"/>
                  </a:solidFill>
                </a:rPr>
                <a:t>80.9%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309492" y="5532090"/>
              <a:ext cx="17235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소득대비 임대료비중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(88.9%)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363397" y="5949280"/>
              <a:ext cx="9316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2013.09.30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47864" y="5373216"/>
              <a:ext cx="936104" cy="507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8" name="TextBox 157"/>
            <p:cNvSpPr txBox="1"/>
            <p:nvPr/>
          </p:nvSpPr>
          <p:spPr>
            <a:xfrm>
              <a:off x="4309492" y="5329783"/>
              <a:ext cx="14927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기초보장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수급률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 (42.5%)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4322068" y="5934328"/>
              <a:ext cx="17235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의료서비스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미충족률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 (22.3%)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4315103" y="5734303"/>
              <a:ext cx="168507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방가 후 아동 </a:t>
              </a:r>
              <a:r>
                <a:rPr lang="ko-KR" altLang="en-US" sz="900" dirty="0" err="1" smtClean="0">
                  <a:solidFill>
                    <a:schemeClr val="bg1"/>
                  </a:solidFill>
                </a:rPr>
                <a:t>돌봄률</a:t>
              </a:r>
              <a:r>
                <a:rPr lang="ko-KR" altLang="en-US" sz="9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(98.1%)</a:t>
              </a:r>
              <a:endParaRPr lang="en-US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188990" y="5951319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그룹 178"/>
          <p:cNvGrpSpPr/>
          <p:nvPr/>
        </p:nvGrpSpPr>
        <p:grpSpPr>
          <a:xfrm>
            <a:off x="6055705" y="3753036"/>
            <a:ext cx="2764767" cy="1296144"/>
            <a:chOff x="6055705" y="3753036"/>
            <a:chExt cx="2764767" cy="1296144"/>
          </a:xfrm>
        </p:grpSpPr>
        <p:grpSp>
          <p:nvGrpSpPr>
            <p:cNvPr id="22" name="그룹 54"/>
            <p:cNvGrpSpPr/>
            <p:nvPr/>
          </p:nvGrpSpPr>
          <p:grpSpPr>
            <a:xfrm>
              <a:off x="6079780" y="3753036"/>
              <a:ext cx="2740692" cy="1296144"/>
              <a:chOff x="6079780" y="3753036"/>
              <a:chExt cx="2740692" cy="1296144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6079780" y="3753036"/>
                <a:ext cx="2740692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오각형 47"/>
              <p:cNvSpPr/>
              <p:nvPr/>
            </p:nvSpPr>
            <p:spPr>
              <a:xfrm>
                <a:off x="6223796" y="3861048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오각형 119"/>
              <p:cNvSpPr/>
              <p:nvPr/>
            </p:nvSpPr>
            <p:spPr>
              <a:xfrm>
                <a:off x="6236266" y="3861132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시민 정책제안 </a:t>
                </a:r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채택률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7179566" y="4320629"/>
                <a:ext cx="1136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1.4%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146439" y="4077156"/>
                <a:ext cx="183896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 정책제안 반영건수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(22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3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1923" y="4293096"/>
                <a:ext cx="565390" cy="54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" name="TextBox 123"/>
              <p:cNvSpPr txBox="1"/>
              <p:nvPr/>
            </p:nvSpPr>
            <p:spPr>
              <a:xfrm>
                <a:off x="6232623" y="4788593"/>
                <a:ext cx="7873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</a:rPr>
                  <a:t>2013.09.23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6055705" y="4797152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3" name="그룹 141"/>
          <p:cNvGrpSpPr/>
          <p:nvPr/>
        </p:nvGrpSpPr>
        <p:grpSpPr>
          <a:xfrm>
            <a:off x="323528" y="5193196"/>
            <a:ext cx="1369667" cy="1102319"/>
            <a:chOff x="323528" y="5193196"/>
            <a:chExt cx="1369667" cy="1102319"/>
          </a:xfrm>
        </p:grpSpPr>
        <p:grpSp>
          <p:nvGrpSpPr>
            <p:cNvPr id="25" name="그룹 13"/>
            <p:cNvGrpSpPr/>
            <p:nvPr/>
          </p:nvGrpSpPr>
          <p:grpSpPr>
            <a:xfrm>
              <a:off x="335131" y="5193196"/>
              <a:ext cx="1358064" cy="1080120"/>
              <a:chOff x="335131" y="5193196"/>
              <a:chExt cx="1358064" cy="108012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38533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오각형 41"/>
              <p:cNvSpPr/>
              <p:nvPr/>
            </p:nvSpPr>
            <p:spPr>
              <a:xfrm>
                <a:off x="467544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오각형 135"/>
              <p:cNvSpPr/>
              <p:nvPr/>
            </p:nvSpPr>
            <p:spPr>
              <a:xfrm>
                <a:off x="463156" y="530074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사회적기업수</a:t>
                </a:r>
                <a:endParaRPr lang="ko-KR" altLang="en-US" sz="1050" dirty="0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396681" y="5641624"/>
                <a:ext cx="1143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430</a:t>
                </a:r>
                <a:r>
                  <a:rPr lang="ko-KR" altLang="en-US" sz="2800" b="1" dirty="0" smtClean="0">
                    <a:solidFill>
                      <a:schemeClr val="bg1"/>
                    </a:solidFill>
                  </a:rPr>
                  <a:t>개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35131" y="5516772"/>
                <a:ext cx="135806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서울형기업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(155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323528" y="6064683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900" b="1" dirty="0">
                <a:solidFill>
                  <a:srgbClr val="00B050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00446" y="6056124"/>
              <a:ext cx="5902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2013.9.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156"/>
          <p:cNvGrpSpPr/>
          <p:nvPr/>
        </p:nvGrpSpPr>
        <p:grpSpPr>
          <a:xfrm>
            <a:off x="1735479" y="5193196"/>
            <a:ext cx="1359775" cy="1116124"/>
            <a:chOff x="1735479" y="5193196"/>
            <a:chExt cx="1359775" cy="1116124"/>
          </a:xfrm>
        </p:grpSpPr>
        <p:grpSp>
          <p:nvGrpSpPr>
            <p:cNvPr id="41" name="그룹 14"/>
            <p:cNvGrpSpPr/>
            <p:nvPr/>
          </p:nvGrpSpPr>
          <p:grpSpPr>
            <a:xfrm>
              <a:off x="1748410" y="5193196"/>
              <a:ext cx="1346844" cy="1080120"/>
              <a:chOff x="1748410" y="5193196"/>
              <a:chExt cx="1346844" cy="108012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1768076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오각형 42"/>
              <p:cNvSpPr/>
              <p:nvPr/>
            </p:nvSpPr>
            <p:spPr>
              <a:xfrm>
                <a:off x="1869506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오각형 132"/>
              <p:cNvSpPr/>
              <p:nvPr/>
            </p:nvSpPr>
            <p:spPr>
              <a:xfrm>
                <a:off x="1835696" y="5300748"/>
                <a:ext cx="1224136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임대주택 공급</a:t>
                </a:r>
                <a:endParaRPr lang="ko-KR" altLang="en-US" sz="1000" dirty="0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1809960" y="5641624"/>
                <a:ext cx="12186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82.2%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1748410" y="5516772"/>
                <a:ext cx="134684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err="1" smtClean="0">
                    <a:solidFill>
                      <a:schemeClr val="bg1"/>
                    </a:solidFill>
                  </a:rPr>
                  <a:t>다가구매입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(4,523</a:t>
                </a:r>
                <a:r>
                  <a:rPr lang="ko-KR" altLang="en-US" sz="900" dirty="0" smtClean="0">
                    <a:solidFill>
                      <a:schemeClr val="bg1"/>
                    </a:solidFill>
                  </a:rPr>
                  <a:t>호</a:t>
                </a:r>
                <a:r>
                  <a:rPr lang="en-US" altLang="ko-KR" sz="90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1735479" y="6078488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912397" y="6069929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323528" y="4797152"/>
            <a:ext cx="216024" cy="24622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800080"/>
                </a:solidFill>
              </a:rPr>
              <a:t>w</a:t>
            </a:r>
            <a:endParaRPr lang="ko-KR" altLang="en-US" sz="1000" b="1" dirty="0">
              <a:solidFill>
                <a:srgbClr val="800080"/>
              </a:solidFill>
            </a:endParaRPr>
          </a:p>
        </p:txBody>
      </p:sp>
      <p:grpSp>
        <p:nvGrpSpPr>
          <p:cNvPr id="50" name="그룹 177"/>
          <p:cNvGrpSpPr/>
          <p:nvPr/>
        </p:nvGrpSpPr>
        <p:grpSpPr>
          <a:xfrm>
            <a:off x="6091677" y="5193196"/>
            <a:ext cx="1300356" cy="1093610"/>
            <a:chOff x="6091677" y="5193196"/>
            <a:chExt cx="1300356" cy="1093610"/>
          </a:xfrm>
        </p:grpSpPr>
        <p:grpSp>
          <p:nvGrpSpPr>
            <p:cNvPr id="52" name="그룹 52"/>
            <p:cNvGrpSpPr/>
            <p:nvPr/>
          </p:nvGrpSpPr>
          <p:grpSpPr>
            <a:xfrm>
              <a:off x="6091677" y="5193196"/>
              <a:ext cx="1300356" cy="1080120"/>
              <a:chOff x="6091677" y="5193196"/>
              <a:chExt cx="1300356" cy="1080120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6094785" y="5193196"/>
                <a:ext cx="1296144" cy="10801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오각형 146"/>
              <p:cNvSpPr/>
              <p:nvPr/>
            </p:nvSpPr>
            <p:spPr>
              <a:xfrm>
                <a:off x="6224090" y="5301208"/>
                <a:ext cx="1046310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오각형 151"/>
              <p:cNvSpPr/>
              <p:nvPr/>
            </p:nvSpPr>
            <p:spPr>
              <a:xfrm>
                <a:off x="6156176" y="5301208"/>
                <a:ext cx="115212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5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민간위탁건수</a:t>
                </a:r>
                <a:endParaRPr lang="ko-KR" altLang="en-US" sz="950" dirty="0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6153227" y="5641624"/>
                <a:ext cx="1143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343</a:t>
                </a:r>
                <a:r>
                  <a:rPr lang="ko-KR" altLang="en-US" sz="2800" b="1" dirty="0" smtClean="0">
                    <a:solidFill>
                      <a:schemeClr val="bg1"/>
                    </a:solidFill>
                  </a:rPr>
                  <a:t>건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6091677" y="5516772"/>
                <a:ext cx="1300356" cy="2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50" dirty="0" err="1" smtClean="0">
                    <a:solidFill>
                      <a:schemeClr val="bg1"/>
                    </a:solidFill>
                  </a:rPr>
                  <a:t>복지건강실</a:t>
                </a:r>
                <a:r>
                  <a:rPr lang="ko-KR" altLang="en-US" sz="95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950" dirty="0" smtClean="0">
                    <a:solidFill>
                      <a:schemeClr val="bg1"/>
                    </a:solidFill>
                  </a:rPr>
                  <a:t>(102</a:t>
                </a:r>
                <a:r>
                  <a:rPr lang="ko-KR" altLang="en-US" sz="9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9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9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>
              <a:off x="6097147" y="6055974"/>
              <a:ext cx="216024" cy="2308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endParaRPr lang="ko-KR" altLang="en-US" sz="9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274065" y="6047415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180"/>
          <p:cNvGrpSpPr/>
          <p:nvPr/>
        </p:nvGrpSpPr>
        <p:grpSpPr>
          <a:xfrm>
            <a:off x="7504956" y="5193196"/>
            <a:ext cx="1315516" cy="1111028"/>
            <a:chOff x="7504956" y="5193196"/>
            <a:chExt cx="1315516" cy="1111028"/>
          </a:xfrm>
        </p:grpSpPr>
        <p:grpSp>
          <p:nvGrpSpPr>
            <p:cNvPr id="54" name="그룹 179"/>
            <p:cNvGrpSpPr/>
            <p:nvPr/>
          </p:nvGrpSpPr>
          <p:grpSpPr>
            <a:xfrm>
              <a:off x="7504956" y="5193196"/>
              <a:ext cx="1315516" cy="1111028"/>
              <a:chOff x="7504956" y="5193196"/>
              <a:chExt cx="1315516" cy="1111028"/>
            </a:xfrm>
          </p:grpSpPr>
          <p:grpSp>
            <p:nvGrpSpPr>
              <p:cNvPr id="55" name="그룹 53"/>
              <p:cNvGrpSpPr/>
              <p:nvPr/>
            </p:nvGrpSpPr>
            <p:grpSpPr>
              <a:xfrm>
                <a:off x="7504956" y="5193196"/>
                <a:ext cx="1315516" cy="1080120"/>
                <a:chOff x="7504956" y="5193196"/>
                <a:chExt cx="1315516" cy="1080120"/>
              </a:xfrm>
            </p:grpSpPr>
            <p:sp>
              <p:nvSpPr>
                <p:cNvPr id="36" name="직사각형 35"/>
                <p:cNvSpPr/>
                <p:nvPr/>
              </p:nvSpPr>
              <p:spPr>
                <a:xfrm>
                  <a:off x="7524328" y="5193196"/>
                  <a:ext cx="1296144" cy="10801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오각형 147"/>
                <p:cNvSpPr/>
                <p:nvPr/>
              </p:nvSpPr>
              <p:spPr>
                <a:xfrm>
                  <a:off x="7626052" y="5301208"/>
                  <a:ext cx="1046310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오각형 148"/>
                <p:cNvSpPr/>
                <p:nvPr/>
              </p:nvSpPr>
              <p:spPr>
                <a:xfrm>
                  <a:off x="7632980" y="5309457"/>
                  <a:ext cx="1115483" cy="216024"/>
                </a:xfrm>
                <a:prstGeom prst="homePlat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제도개선 </a:t>
                  </a:r>
                  <a:r>
                    <a:rPr lang="en-US" altLang="ko-KR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(</a:t>
                  </a:r>
                  <a:r>
                    <a:rPr lang="ko-KR" altLang="en-US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법령</a:t>
                  </a:r>
                  <a:r>
                    <a:rPr lang="en-US" altLang="ko-KR" sz="950" b="1" dirty="0" smtClean="0">
                      <a:solidFill>
                        <a:srgbClr val="4F81BD">
                          <a:lumMod val="50000"/>
                        </a:srgbClr>
                      </a:solidFill>
                    </a:rPr>
                    <a:t>)</a:t>
                  </a:r>
                  <a:endParaRPr lang="ko-KR" altLang="en-US" sz="950" dirty="0"/>
                </a:p>
              </p:txBody>
            </p:sp>
            <p:sp>
              <p:nvSpPr>
                <p:cNvPr id="150" name="TextBox 149"/>
                <p:cNvSpPr txBox="1"/>
                <p:nvPr/>
              </p:nvSpPr>
              <p:spPr>
                <a:xfrm>
                  <a:off x="7566506" y="5641624"/>
                  <a:ext cx="12186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 smtClean="0">
                      <a:solidFill>
                        <a:schemeClr val="bg1"/>
                      </a:solidFill>
                    </a:rPr>
                    <a:t>35.1%</a:t>
                  </a:r>
                  <a:endParaRPr lang="ko-KR" altLang="en-US" sz="28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7504956" y="5516772"/>
                  <a:ext cx="124104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 err="1" smtClean="0">
                      <a:solidFill>
                        <a:schemeClr val="bg1"/>
                      </a:solidFill>
                    </a:rPr>
                    <a:t>경제진흥실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(10</a:t>
                  </a:r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건</a:t>
                  </a:r>
                  <a:r>
                    <a:rPr lang="en-US" altLang="ko-KR" sz="1000" dirty="0" smtClean="0">
                      <a:solidFill>
                        <a:schemeClr val="bg1"/>
                      </a:solidFill>
                    </a:rPr>
                    <a:t>)</a:t>
                  </a:r>
                  <a:endParaRPr lang="en-US" altLang="ko-KR" sz="1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3" name="TextBox 172"/>
              <p:cNvSpPr txBox="1"/>
              <p:nvPr/>
            </p:nvSpPr>
            <p:spPr>
              <a:xfrm>
                <a:off x="7524328" y="6073392"/>
                <a:ext cx="216024" cy="23083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M</a:t>
                </a:r>
                <a:endParaRPr lang="ko-KR" altLang="en-US" sz="9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74" name="TextBox 173"/>
            <p:cNvSpPr txBox="1"/>
            <p:nvPr/>
          </p:nvSpPr>
          <p:spPr>
            <a:xfrm>
              <a:off x="7701246" y="6064833"/>
              <a:ext cx="6559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2013.10.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323528" y="6425718"/>
            <a:ext cx="720080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     News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115616" y="6425718"/>
            <a:ext cx="7704856" cy="2308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8250" y="6462214"/>
            <a:ext cx="141164" cy="14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" name="TextBox 138"/>
          <p:cNvSpPr txBox="1"/>
          <p:nvPr/>
        </p:nvSpPr>
        <p:spPr>
          <a:xfrm>
            <a:off x="1115616" y="6423139"/>
            <a:ext cx="777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50" dirty="0" smtClean="0">
                <a:solidFill>
                  <a:schemeClr val="bg1"/>
                </a:solidFill>
              </a:rPr>
              <a:t>10</a:t>
            </a:r>
            <a:r>
              <a:rPr lang="ko-KR" altLang="en-US" sz="950" dirty="0" smtClean="0">
                <a:solidFill>
                  <a:schemeClr val="bg1"/>
                </a:solidFill>
              </a:rPr>
              <a:t>월 광공업생산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전월비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2.1% </a:t>
            </a:r>
            <a:r>
              <a:rPr lang="ko-KR" altLang="en-US" sz="950" dirty="0" smtClean="0">
                <a:solidFill>
                  <a:schemeClr val="bg1"/>
                </a:solidFill>
              </a:rPr>
              <a:t>↓ </a:t>
            </a:r>
            <a:r>
              <a:rPr lang="en-US" altLang="ko-KR" sz="950" dirty="0" smtClean="0">
                <a:solidFill>
                  <a:schemeClr val="bg1"/>
                </a:solidFill>
              </a:rPr>
              <a:t>… “</a:t>
            </a:r>
            <a:r>
              <a:rPr lang="ko-KR" altLang="en-US" sz="950" dirty="0" smtClean="0">
                <a:solidFill>
                  <a:schemeClr val="bg1"/>
                </a:solidFill>
              </a:rPr>
              <a:t>내달부터 개선 예상</a:t>
            </a:r>
            <a:r>
              <a:rPr lang="en-US" altLang="ko-KR" sz="950" dirty="0" smtClean="0">
                <a:solidFill>
                  <a:schemeClr val="bg1"/>
                </a:solidFill>
              </a:rPr>
              <a:t>”  /  10</a:t>
            </a:r>
            <a:r>
              <a:rPr lang="ko-KR" altLang="en-US" sz="950" dirty="0" smtClean="0">
                <a:solidFill>
                  <a:schemeClr val="bg1"/>
                </a:solidFill>
              </a:rPr>
              <a:t>월 물가 전년比 </a:t>
            </a:r>
            <a:r>
              <a:rPr lang="en-US" altLang="ko-KR" sz="950" dirty="0" smtClean="0">
                <a:solidFill>
                  <a:schemeClr val="bg1"/>
                </a:solidFill>
              </a:rPr>
              <a:t>0.7% </a:t>
            </a:r>
            <a:r>
              <a:rPr lang="ko-KR" altLang="en-US" sz="950" dirty="0" smtClean="0">
                <a:solidFill>
                  <a:schemeClr val="bg1"/>
                </a:solidFill>
              </a:rPr>
              <a:t>상승 </a:t>
            </a:r>
            <a:r>
              <a:rPr lang="en-US" altLang="ko-KR" sz="950" dirty="0" smtClean="0">
                <a:solidFill>
                  <a:schemeClr val="bg1"/>
                </a:solidFill>
              </a:rPr>
              <a:t>.. </a:t>
            </a:r>
            <a:r>
              <a:rPr lang="ko-KR" altLang="en-US" sz="950" dirty="0" err="1" smtClean="0">
                <a:solidFill>
                  <a:schemeClr val="bg1"/>
                </a:solidFill>
              </a:rPr>
              <a:t>전월比</a:t>
            </a:r>
            <a:r>
              <a:rPr lang="ko-KR" altLang="en-US" sz="950" dirty="0" smtClean="0">
                <a:solidFill>
                  <a:schemeClr val="bg1"/>
                </a:solidFill>
              </a:rPr>
              <a:t> </a:t>
            </a:r>
            <a:r>
              <a:rPr lang="en-US" altLang="ko-KR" sz="950" dirty="0" smtClean="0">
                <a:solidFill>
                  <a:schemeClr val="bg1"/>
                </a:solidFill>
              </a:rPr>
              <a:t>0.3% </a:t>
            </a:r>
            <a:r>
              <a:rPr lang="ko-KR" altLang="en-US" sz="950" dirty="0" smtClean="0">
                <a:solidFill>
                  <a:schemeClr val="bg1"/>
                </a:solidFill>
              </a:rPr>
              <a:t>하락</a:t>
            </a:r>
            <a:r>
              <a:rPr lang="en-US" altLang="ko-KR" sz="950" dirty="0" smtClean="0">
                <a:solidFill>
                  <a:schemeClr val="bg1"/>
                </a:solidFill>
              </a:rPr>
              <a:t>, </a:t>
            </a:r>
            <a:r>
              <a:rPr lang="ko-KR" altLang="en-US" sz="950" dirty="0" smtClean="0">
                <a:solidFill>
                  <a:schemeClr val="bg1"/>
                </a:solidFill>
              </a:rPr>
              <a:t>서울시민 생활상 발표 </a:t>
            </a:r>
            <a:r>
              <a:rPr lang="en-US" altLang="ko-KR" sz="950" dirty="0" smtClean="0">
                <a:solidFill>
                  <a:schemeClr val="bg1"/>
                </a:solidFill>
              </a:rPr>
              <a:t> </a:t>
            </a:r>
            <a:endParaRPr lang="ko-KR" altLang="en-US" sz="950" dirty="0"/>
          </a:p>
        </p:txBody>
      </p:sp>
      <p:sp>
        <p:nvSpPr>
          <p:cNvPr id="140" name="직사각형 139"/>
          <p:cNvSpPr/>
          <p:nvPr/>
        </p:nvSpPr>
        <p:spPr>
          <a:xfrm>
            <a:off x="346378" y="980728"/>
            <a:ext cx="2785462" cy="3813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Policy Statistics</a:t>
            </a:r>
            <a:endParaRPr lang="ko-KR" altLang="en-US" sz="1600" dirty="0"/>
          </a:p>
        </p:txBody>
      </p:sp>
      <p:sp>
        <p:nvSpPr>
          <p:cNvPr id="142" name="이등변 삼각형 141"/>
          <p:cNvSpPr/>
          <p:nvPr/>
        </p:nvSpPr>
        <p:spPr>
          <a:xfrm flipV="1">
            <a:off x="2843808" y="1087900"/>
            <a:ext cx="216024" cy="19069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3" name="그룹 165"/>
          <p:cNvGrpSpPr/>
          <p:nvPr/>
        </p:nvGrpSpPr>
        <p:grpSpPr>
          <a:xfrm>
            <a:off x="3203848" y="1530480"/>
            <a:ext cx="2740692" cy="1323480"/>
            <a:chOff x="3203848" y="2720556"/>
            <a:chExt cx="2740692" cy="1323480"/>
          </a:xfrm>
        </p:grpSpPr>
        <p:grpSp>
          <p:nvGrpSpPr>
            <p:cNvPr id="144" name="그룹 17"/>
            <p:cNvGrpSpPr/>
            <p:nvPr/>
          </p:nvGrpSpPr>
          <p:grpSpPr>
            <a:xfrm>
              <a:off x="3203848" y="2720556"/>
              <a:ext cx="2740692" cy="1323480"/>
              <a:chOff x="3203848" y="2720556"/>
              <a:chExt cx="2740692" cy="1323480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3203848" y="2720556"/>
                <a:ext cx="2740692" cy="1296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오각형 156"/>
              <p:cNvSpPr/>
              <p:nvPr/>
            </p:nvSpPr>
            <p:spPr>
              <a:xfrm>
                <a:off x="3309666" y="2852936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정보공개율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4049672" y="3212976"/>
                <a:ext cx="15183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97.4%</a:t>
                </a:r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3219839" y="3068960"/>
                <a:ext cx="147348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어제 청구건수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(16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건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5323" y="3284900"/>
                <a:ext cx="565390" cy="54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8" name="TextBox 177"/>
              <p:cNvSpPr txBox="1"/>
              <p:nvPr/>
            </p:nvSpPr>
            <p:spPr>
              <a:xfrm>
                <a:off x="3352303" y="3797815"/>
                <a:ext cx="8611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chemeClr val="bg1"/>
                    </a:solidFill>
                  </a:rPr>
                  <a:t>2013.11.11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3203848" y="3789040"/>
              <a:ext cx="216024" cy="24622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accent6"/>
                  </a:solidFill>
                </a:rPr>
                <a:t>D</a:t>
              </a:r>
              <a:endParaRPr lang="ko-KR" altLang="en-US" sz="1000" b="1" dirty="0">
                <a:solidFill>
                  <a:srgbClr val="800080"/>
                </a:solidFill>
              </a:endParaRPr>
            </a:p>
          </p:txBody>
        </p:sp>
      </p:grpSp>
      <p:grpSp>
        <p:nvGrpSpPr>
          <p:cNvPr id="179" name="그룹 155"/>
          <p:cNvGrpSpPr/>
          <p:nvPr/>
        </p:nvGrpSpPr>
        <p:grpSpPr>
          <a:xfrm>
            <a:off x="3166197" y="4198240"/>
            <a:ext cx="2789261" cy="2124236"/>
            <a:chOff x="6031210" y="1520788"/>
            <a:chExt cx="2789261" cy="2124236"/>
          </a:xfrm>
        </p:grpSpPr>
        <p:grpSp>
          <p:nvGrpSpPr>
            <p:cNvPr id="180" name="그룹 55"/>
            <p:cNvGrpSpPr/>
            <p:nvPr/>
          </p:nvGrpSpPr>
          <p:grpSpPr>
            <a:xfrm>
              <a:off x="6079780" y="1520788"/>
              <a:ext cx="2740691" cy="2124236"/>
              <a:chOff x="6079780" y="1520788"/>
              <a:chExt cx="2740691" cy="2124236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6079780" y="1520788"/>
                <a:ext cx="2740691" cy="20970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오각형 182"/>
              <p:cNvSpPr/>
              <p:nvPr/>
            </p:nvSpPr>
            <p:spPr>
              <a:xfrm>
                <a:off x="6223796" y="1628800"/>
                <a:ext cx="1804588" cy="216024"/>
              </a:xfrm>
              <a:prstGeom prst="homePlat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ko-KR" altLang="en-US" sz="1200" b="1" dirty="0" smtClean="0">
                    <a:solidFill>
                      <a:srgbClr val="4F81BD">
                        <a:lumMod val="50000"/>
                      </a:srgbClr>
                    </a:solidFill>
                  </a:rPr>
                  <a:t>확충필요 </a:t>
                </a:r>
                <a:r>
                  <a:rPr lang="ko-KR" altLang="en-US" sz="1200" b="1" dirty="0" err="1" smtClean="0">
                    <a:solidFill>
                      <a:srgbClr val="4F81BD">
                        <a:lumMod val="50000"/>
                      </a:srgbClr>
                    </a:solidFill>
                  </a:rPr>
                  <a:t>어린이집</a:t>
                </a:r>
                <a:endParaRPr lang="ko-KR" altLang="en-US" sz="1200" b="1" dirty="0">
                  <a:solidFill>
                    <a:srgbClr val="4F81BD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84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231F20"/>
                  </a:clrFrom>
                  <a:clrTo>
                    <a:srgbClr val="231F20">
                      <a:alpha val="0"/>
                    </a:srgbClr>
                  </a:clrTo>
                </a:clrChang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6333" y="2568088"/>
                <a:ext cx="742734" cy="742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5" name="TextBox 184"/>
              <p:cNvSpPr txBox="1"/>
              <p:nvPr/>
            </p:nvSpPr>
            <p:spPr>
              <a:xfrm>
                <a:off x="6196092" y="3368025"/>
                <a:ext cx="9925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2013.09.30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156176" y="1844824"/>
                <a:ext cx="161454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대기 </a:t>
                </a:r>
                <a:r>
                  <a:rPr lang="ko-KR" altLang="en-US" sz="1050" dirty="0" err="1" smtClean="0">
                    <a:solidFill>
                      <a:schemeClr val="bg1"/>
                    </a:solidFill>
                  </a:rPr>
                  <a:t>원아수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(30,191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명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588224" y="2011487"/>
                <a:ext cx="16866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b="1" dirty="0" smtClean="0">
                    <a:solidFill>
                      <a:schemeClr val="bg1"/>
                    </a:solidFill>
                  </a:rPr>
                  <a:t>369</a:t>
                </a:r>
                <a:r>
                  <a:rPr lang="ko-KR" altLang="en-US" sz="3200" b="1" dirty="0" smtClean="0">
                    <a:solidFill>
                      <a:schemeClr val="bg1"/>
                    </a:solidFill>
                  </a:rPr>
                  <a:t>개소</a:t>
                </a:r>
                <a:endParaRPr lang="ko-KR" altLang="en-US" sz="3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6991741" y="2770475"/>
                <a:ext cx="174278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최대수요 송파구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(29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6996530" y="2996952"/>
                <a:ext cx="166584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dirty="0" smtClean="0">
                    <a:solidFill>
                      <a:schemeClr val="bg1"/>
                    </a:solidFill>
                  </a:rPr>
                  <a:t>최저수요 금천구 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(4</a:t>
                </a:r>
                <a:r>
                  <a:rPr lang="ko-KR" altLang="en-US" sz="1050" dirty="0" smtClean="0">
                    <a:solidFill>
                      <a:schemeClr val="bg1"/>
                    </a:solidFill>
                  </a:rPr>
                  <a:t>개소</a:t>
                </a:r>
                <a:r>
                  <a:rPr lang="en-US" altLang="ko-KR" sz="1050" dirty="0" smtClean="0">
                    <a:solidFill>
                      <a:schemeClr val="bg1"/>
                    </a:solidFill>
                  </a:rPr>
                  <a:t>)</a:t>
                </a:r>
                <a:endParaRPr lang="en-US" altLang="ko-KR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1" name="TextBox 180"/>
            <p:cNvSpPr txBox="1"/>
            <p:nvPr/>
          </p:nvSpPr>
          <p:spPr>
            <a:xfrm>
              <a:off x="6031210" y="3370228"/>
              <a:ext cx="216024" cy="26161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00B050"/>
                  </a:solidFill>
                </a:rPr>
                <a:t>Q</a:t>
              </a:r>
              <a:endParaRPr lang="ko-KR" altLang="en-US" sz="11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75180243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3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08서울남산체 M" pitchFamily="18" charset="-127"/>
            <a:ea typeface="08서울남산체 M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50000"/>
              <a:lumOff val="50000"/>
            </a:schemeClr>
          </a:solidFill>
          <a:headEnd type="oval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14675</TotalTime>
  <Words>2719</Words>
  <Application>Microsoft Office PowerPoint</Application>
  <PresentationFormat>화면 슬라이드 쇼(4:3)</PresentationFormat>
  <Paragraphs>878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굴림</vt:lpstr>
      <vt:lpstr>Arial</vt:lpstr>
      <vt:lpstr>-윤신문</vt:lpstr>
      <vt:lpstr>Monotype Sorts</vt:lpstr>
      <vt:lpstr>08서울남산체 EB</vt:lpstr>
      <vt:lpstr>08서울남산체 B</vt:lpstr>
      <vt:lpstr>HY견고딕</vt:lpstr>
      <vt:lpstr>Wingdings</vt:lpstr>
      <vt:lpstr>맑은 고딕</vt:lpstr>
      <vt:lpstr>08서울남산체 M</vt:lpstr>
      <vt:lpstr>바탕체</vt:lpstr>
      <vt:lpstr>08서울한강체 M</vt:lpstr>
      <vt:lpstr>Office 테마</vt:lpstr>
      <vt:lpstr>디자인 사용자 지정</vt:lpstr>
      <vt:lpstr>슬라이드 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TitlesOfParts>
  <Company>BETA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MYCOM</dc:creator>
  <cp:lastModifiedBy>사용자</cp:lastModifiedBy>
  <cp:revision>1893</cp:revision>
  <dcterms:created xsi:type="dcterms:W3CDTF">2008-12-01T08:55:10Z</dcterms:created>
  <dcterms:modified xsi:type="dcterms:W3CDTF">2013-11-14T05:23:33Z</dcterms:modified>
</cp:coreProperties>
</file>